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theme/theme4.xml" ContentType="application/vnd.openxmlformats-officedocument.them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0" r:id="rId2"/>
    <p:sldMasterId id="2147483673" r:id="rId3"/>
  </p:sldMasterIdLst>
  <p:notesMasterIdLst>
    <p:notesMasterId r:id="rId27"/>
  </p:notes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Lst>
  <p:sldSz cx="9144000" cy="6858000" type="screen4x3"/>
  <p:notesSz cx="6954838"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1008" y="-77"/>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0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40175" y="0"/>
            <a:ext cx="3013075" cy="465138"/>
          </a:xfrm>
          <a:prstGeom prst="rect">
            <a:avLst/>
          </a:prstGeom>
        </p:spPr>
        <p:txBody>
          <a:bodyPr vert="horz" lIns="91440" tIns="45720" rIns="91440" bIns="45720" rtlCol="0"/>
          <a:lstStyle>
            <a:lvl1pPr algn="r">
              <a:defRPr sz="1200"/>
            </a:lvl1pPr>
          </a:lstStyle>
          <a:p>
            <a:fld id="{F2BE4A62-F275-4376-B441-B8D7774B311F}" type="datetimeFigureOut">
              <a:rPr lang="en-US" smtClean="0"/>
              <a:pPr/>
              <a:t>2/24/2014</a:t>
            </a:fld>
            <a:endParaRPr lang="en-US"/>
          </a:p>
        </p:txBody>
      </p:sp>
      <p:sp>
        <p:nvSpPr>
          <p:cNvPr id="4" name="Slide Image Placeholder 3"/>
          <p:cNvSpPr>
            <a:spLocks noGrp="1" noRot="1" noChangeAspect="1"/>
          </p:cNvSpPr>
          <p:nvPr>
            <p:ph type="sldImg" idx="2"/>
          </p:nvPr>
        </p:nvSpPr>
        <p:spPr>
          <a:xfrm>
            <a:off x="1150938" y="698500"/>
            <a:ext cx="4652962" cy="3490913"/>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95325" y="4421188"/>
            <a:ext cx="5564188" cy="4189412"/>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375"/>
            <a:ext cx="30130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40175" y="8842375"/>
            <a:ext cx="3013075" cy="465138"/>
          </a:xfrm>
          <a:prstGeom prst="rect">
            <a:avLst/>
          </a:prstGeom>
        </p:spPr>
        <p:txBody>
          <a:bodyPr vert="horz" lIns="91440" tIns="45720" rIns="91440" bIns="45720" rtlCol="0" anchor="b"/>
          <a:lstStyle>
            <a:lvl1pPr algn="r">
              <a:defRPr sz="1200"/>
            </a:lvl1pPr>
          </a:lstStyle>
          <a:p>
            <a:fld id="{EC4A69B1-B058-46DD-88D1-D305ADAD4935}" type="slidenum">
              <a:rPr lang="en-US" smtClean="0"/>
              <a:pPr/>
              <a:t>‹#›</a:t>
            </a:fld>
            <a:endParaRPr lang="en-US"/>
          </a:p>
        </p:txBody>
      </p:sp>
    </p:spTree>
    <p:extLst>
      <p:ext uri="{BB962C8B-B14F-4D97-AF65-F5344CB8AC3E}">
        <p14:creationId xmlns:p14="http://schemas.microsoft.com/office/powerpoint/2010/main" xmlns="" val="31169241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2/25/2014</a:t>
            </a:r>
            <a:endParaRPr lang="en-US"/>
          </a:p>
        </p:txBody>
      </p:sp>
      <p:sp>
        <p:nvSpPr>
          <p:cNvPr id="5" name="Footer Placeholder 4"/>
          <p:cNvSpPr>
            <a:spLocks noGrp="1"/>
          </p:cNvSpPr>
          <p:nvPr>
            <p:ph type="ftr" sz="quarter" idx="11"/>
          </p:nvPr>
        </p:nvSpPr>
        <p:spPr/>
        <p:txBody>
          <a:bodyPr/>
          <a:lstStyle/>
          <a:p>
            <a:r>
              <a:rPr lang="en-US" smtClean="0"/>
              <a:t>Senior Citizens' Law Office, Albuquerque</a:t>
            </a:r>
            <a:endParaRPr lang="en-US"/>
          </a:p>
        </p:txBody>
      </p:sp>
      <p:sp>
        <p:nvSpPr>
          <p:cNvPr id="6" name="Slide Number Placeholder 5"/>
          <p:cNvSpPr>
            <a:spLocks noGrp="1"/>
          </p:cNvSpPr>
          <p:nvPr>
            <p:ph type="sldNum" sz="quarter" idx="12"/>
          </p:nvPr>
        </p:nvSpPr>
        <p:spPr/>
        <p:txBody>
          <a:bodyPr/>
          <a:lstStyle/>
          <a:p>
            <a:fld id="{868A1D3F-E904-4CBB-A880-52714F9FF794}" type="slidenum">
              <a:rPr lang="en-US" smtClean="0"/>
              <a:pPr/>
              <a:t>‹#›</a:t>
            </a:fld>
            <a:endParaRPr lang="en-US"/>
          </a:p>
        </p:txBody>
      </p:sp>
    </p:spTree>
    <p:extLst>
      <p:ext uri="{BB962C8B-B14F-4D97-AF65-F5344CB8AC3E}">
        <p14:creationId xmlns:p14="http://schemas.microsoft.com/office/powerpoint/2010/main" xmlns="" val="24036253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2/25/2014</a:t>
            </a:r>
            <a:endParaRPr lang="en-US"/>
          </a:p>
        </p:txBody>
      </p:sp>
      <p:sp>
        <p:nvSpPr>
          <p:cNvPr id="5" name="Footer Placeholder 4"/>
          <p:cNvSpPr>
            <a:spLocks noGrp="1"/>
          </p:cNvSpPr>
          <p:nvPr>
            <p:ph type="ftr" sz="quarter" idx="11"/>
          </p:nvPr>
        </p:nvSpPr>
        <p:spPr/>
        <p:txBody>
          <a:bodyPr/>
          <a:lstStyle/>
          <a:p>
            <a:r>
              <a:rPr lang="en-US" smtClean="0"/>
              <a:t>Senior Citizens' Law Office, Albuquerque</a:t>
            </a:r>
            <a:endParaRPr lang="en-US"/>
          </a:p>
        </p:txBody>
      </p:sp>
      <p:sp>
        <p:nvSpPr>
          <p:cNvPr id="6" name="Slide Number Placeholder 5"/>
          <p:cNvSpPr>
            <a:spLocks noGrp="1"/>
          </p:cNvSpPr>
          <p:nvPr>
            <p:ph type="sldNum" sz="quarter" idx="12"/>
          </p:nvPr>
        </p:nvSpPr>
        <p:spPr/>
        <p:txBody>
          <a:bodyPr/>
          <a:lstStyle/>
          <a:p>
            <a:fld id="{868A1D3F-E904-4CBB-A880-52714F9FF794}" type="slidenum">
              <a:rPr lang="en-US" smtClean="0"/>
              <a:pPr/>
              <a:t>‹#›</a:t>
            </a:fld>
            <a:endParaRPr lang="en-US"/>
          </a:p>
        </p:txBody>
      </p:sp>
    </p:spTree>
    <p:extLst>
      <p:ext uri="{BB962C8B-B14F-4D97-AF65-F5344CB8AC3E}">
        <p14:creationId xmlns:p14="http://schemas.microsoft.com/office/powerpoint/2010/main" xmlns="" val="9429992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2/25/2014</a:t>
            </a:r>
            <a:endParaRPr lang="en-US"/>
          </a:p>
        </p:txBody>
      </p:sp>
      <p:sp>
        <p:nvSpPr>
          <p:cNvPr id="5" name="Footer Placeholder 4"/>
          <p:cNvSpPr>
            <a:spLocks noGrp="1"/>
          </p:cNvSpPr>
          <p:nvPr>
            <p:ph type="ftr" sz="quarter" idx="11"/>
          </p:nvPr>
        </p:nvSpPr>
        <p:spPr/>
        <p:txBody>
          <a:bodyPr/>
          <a:lstStyle/>
          <a:p>
            <a:r>
              <a:rPr lang="en-US" smtClean="0"/>
              <a:t>Senior Citizens' Law Office, Albuquerque</a:t>
            </a:r>
            <a:endParaRPr lang="en-US"/>
          </a:p>
        </p:txBody>
      </p:sp>
      <p:sp>
        <p:nvSpPr>
          <p:cNvPr id="6" name="Slide Number Placeholder 5"/>
          <p:cNvSpPr>
            <a:spLocks noGrp="1"/>
          </p:cNvSpPr>
          <p:nvPr>
            <p:ph type="sldNum" sz="quarter" idx="12"/>
          </p:nvPr>
        </p:nvSpPr>
        <p:spPr/>
        <p:txBody>
          <a:bodyPr/>
          <a:lstStyle/>
          <a:p>
            <a:fld id="{868A1D3F-E904-4CBB-A880-52714F9FF794}" type="slidenum">
              <a:rPr lang="en-US" smtClean="0"/>
              <a:pPr/>
              <a:t>‹#›</a:t>
            </a:fld>
            <a:endParaRPr lang="en-US"/>
          </a:p>
        </p:txBody>
      </p:sp>
    </p:spTree>
    <p:extLst>
      <p:ext uri="{BB962C8B-B14F-4D97-AF65-F5344CB8AC3E}">
        <p14:creationId xmlns:p14="http://schemas.microsoft.com/office/powerpoint/2010/main" xmlns="" val="5749239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2/25/2014</a:t>
            </a:r>
            <a:endParaRPr lang="en-US"/>
          </a:p>
        </p:txBody>
      </p:sp>
      <p:sp>
        <p:nvSpPr>
          <p:cNvPr id="5" name="Footer Placeholder 4"/>
          <p:cNvSpPr>
            <a:spLocks noGrp="1"/>
          </p:cNvSpPr>
          <p:nvPr>
            <p:ph type="ftr" sz="quarter" idx="11"/>
          </p:nvPr>
        </p:nvSpPr>
        <p:spPr/>
        <p:txBody>
          <a:bodyPr/>
          <a:lstStyle/>
          <a:p>
            <a:r>
              <a:rPr lang="en-US" smtClean="0"/>
              <a:t>Senior Citizens' Law Office, Albuquerque</a:t>
            </a:r>
            <a:endParaRPr lang="en-US"/>
          </a:p>
        </p:txBody>
      </p:sp>
      <p:sp>
        <p:nvSpPr>
          <p:cNvPr id="6" name="Slide Number Placeholder 5"/>
          <p:cNvSpPr>
            <a:spLocks noGrp="1"/>
          </p:cNvSpPr>
          <p:nvPr>
            <p:ph type="sldNum" sz="quarter" idx="12"/>
          </p:nvPr>
        </p:nvSpPr>
        <p:spPr/>
        <p:txBody>
          <a:bodyPr/>
          <a:lstStyle/>
          <a:p>
            <a:fld id="{7861D23C-7C8A-4675-BB0E-4405E32A6370}" type="slidenum">
              <a:rPr lang="en-US" smtClean="0"/>
              <a:pPr/>
              <a:t>‹#›</a:t>
            </a:fld>
            <a:endParaRPr lang="en-US"/>
          </a:p>
        </p:txBody>
      </p:sp>
    </p:spTree>
    <p:extLst>
      <p:ext uri="{BB962C8B-B14F-4D97-AF65-F5344CB8AC3E}">
        <p14:creationId xmlns:p14="http://schemas.microsoft.com/office/powerpoint/2010/main" xmlns="" val="42280695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2/25/2014</a:t>
            </a:r>
            <a:endParaRPr lang="en-US"/>
          </a:p>
        </p:txBody>
      </p:sp>
      <p:sp>
        <p:nvSpPr>
          <p:cNvPr id="5" name="Footer Placeholder 4"/>
          <p:cNvSpPr>
            <a:spLocks noGrp="1"/>
          </p:cNvSpPr>
          <p:nvPr>
            <p:ph type="ftr" sz="quarter" idx="11"/>
          </p:nvPr>
        </p:nvSpPr>
        <p:spPr/>
        <p:txBody>
          <a:bodyPr/>
          <a:lstStyle/>
          <a:p>
            <a:r>
              <a:rPr lang="en-US" smtClean="0"/>
              <a:t>Senior Citizens' Law Office, Albuquerque</a:t>
            </a:r>
            <a:endParaRPr lang="en-US"/>
          </a:p>
        </p:txBody>
      </p:sp>
      <p:sp>
        <p:nvSpPr>
          <p:cNvPr id="6" name="Slide Number Placeholder 5"/>
          <p:cNvSpPr>
            <a:spLocks noGrp="1"/>
          </p:cNvSpPr>
          <p:nvPr>
            <p:ph type="sldNum" sz="quarter" idx="12"/>
          </p:nvPr>
        </p:nvSpPr>
        <p:spPr/>
        <p:txBody>
          <a:bodyPr/>
          <a:lstStyle/>
          <a:p>
            <a:fld id="{7861D23C-7C8A-4675-BB0E-4405E32A6370}" type="slidenum">
              <a:rPr lang="en-US" smtClean="0"/>
              <a:pPr/>
              <a:t>‹#›</a:t>
            </a:fld>
            <a:endParaRPr lang="en-US"/>
          </a:p>
        </p:txBody>
      </p:sp>
    </p:spTree>
    <p:extLst>
      <p:ext uri="{BB962C8B-B14F-4D97-AF65-F5344CB8AC3E}">
        <p14:creationId xmlns:p14="http://schemas.microsoft.com/office/powerpoint/2010/main" xmlns="" val="4756695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2/25/2014</a:t>
            </a:r>
            <a:endParaRPr lang="en-US"/>
          </a:p>
        </p:txBody>
      </p:sp>
      <p:sp>
        <p:nvSpPr>
          <p:cNvPr id="5" name="Footer Placeholder 4"/>
          <p:cNvSpPr>
            <a:spLocks noGrp="1"/>
          </p:cNvSpPr>
          <p:nvPr>
            <p:ph type="ftr" sz="quarter" idx="11"/>
          </p:nvPr>
        </p:nvSpPr>
        <p:spPr/>
        <p:txBody>
          <a:bodyPr/>
          <a:lstStyle/>
          <a:p>
            <a:r>
              <a:rPr lang="en-US" smtClean="0"/>
              <a:t>Senior Citizens' Law Office, Albuquerque</a:t>
            </a:r>
            <a:endParaRPr lang="en-US"/>
          </a:p>
        </p:txBody>
      </p:sp>
      <p:sp>
        <p:nvSpPr>
          <p:cNvPr id="6" name="Slide Number Placeholder 5"/>
          <p:cNvSpPr>
            <a:spLocks noGrp="1"/>
          </p:cNvSpPr>
          <p:nvPr>
            <p:ph type="sldNum" sz="quarter" idx="12"/>
          </p:nvPr>
        </p:nvSpPr>
        <p:spPr/>
        <p:txBody>
          <a:bodyPr/>
          <a:lstStyle/>
          <a:p>
            <a:fld id="{7861D23C-7C8A-4675-BB0E-4405E32A6370}" type="slidenum">
              <a:rPr lang="en-US" smtClean="0"/>
              <a:pPr/>
              <a:t>‹#›</a:t>
            </a:fld>
            <a:endParaRPr lang="en-US"/>
          </a:p>
        </p:txBody>
      </p:sp>
    </p:spTree>
    <p:extLst>
      <p:ext uri="{BB962C8B-B14F-4D97-AF65-F5344CB8AC3E}">
        <p14:creationId xmlns:p14="http://schemas.microsoft.com/office/powerpoint/2010/main" xmlns="" val="12405637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2/25/2014</a:t>
            </a:r>
            <a:endParaRPr lang="en-US"/>
          </a:p>
        </p:txBody>
      </p:sp>
      <p:sp>
        <p:nvSpPr>
          <p:cNvPr id="6" name="Footer Placeholder 5"/>
          <p:cNvSpPr>
            <a:spLocks noGrp="1"/>
          </p:cNvSpPr>
          <p:nvPr>
            <p:ph type="ftr" sz="quarter" idx="11"/>
          </p:nvPr>
        </p:nvSpPr>
        <p:spPr/>
        <p:txBody>
          <a:bodyPr/>
          <a:lstStyle/>
          <a:p>
            <a:r>
              <a:rPr lang="en-US" smtClean="0"/>
              <a:t>Senior Citizens' Law Office, Albuquerque</a:t>
            </a:r>
            <a:endParaRPr lang="en-US"/>
          </a:p>
        </p:txBody>
      </p:sp>
      <p:sp>
        <p:nvSpPr>
          <p:cNvPr id="7" name="Slide Number Placeholder 6"/>
          <p:cNvSpPr>
            <a:spLocks noGrp="1"/>
          </p:cNvSpPr>
          <p:nvPr>
            <p:ph type="sldNum" sz="quarter" idx="12"/>
          </p:nvPr>
        </p:nvSpPr>
        <p:spPr/>
        <p:txBody>
          <a:bodyPr/>
          <a:lstStyle/>
          <a:p>
            <a:fld id="{7861D23C-7C8A-4675-BB0E-4405E32A6370}" type="slidenum">
              <a:rPr lang="en-US" smtClean="0"/>
              <a:pPr/>
              <a:t>‹#›</a:t>
            </a:fld>
            <a:endParaRPr lang="en-US"/>
          </a:p>
        </p:txBody>
      </p:sp>
    </p:spTree>
    <p:extLst>
      <p:ext uri="{BB962C8B-B14F-4D97-AF65-F5344CB8AC3E}">
        <p14:creationId xmlns:p14="http://schemas.microsoft.com/office/powerpoint/2010/main" xmlns="" val="21626497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2/25/2014</a:t>
            </a:r>
            <a:endParaRPr lang="en-US"/>
          </a:p>
        </p:txBody>
      </p:sp>
      <p:sp>
        <p:nvSpPr>
          <p:cNvPr id="8" name="Footer Placeholder 7"/>
          <p:cNvSpPr>
            <a:spLocks noGrp="1"/>
          </p:cNvSpPr>
          <p:nvPr>
            <p:ph type="ftr" sz="quarter" idx="11"/>
          </p:nvPr>
        </p:nvSpPr>
        <p:spPr/>
        <p:txBody>
          <a:bodyPr/>
          <a:lstStyle/>
          <a:p>
            <a:r>
              <a:rPr lang="en-US" smtClean="0"/>
              <a:t>Senior Citizens' Law Office, Albuquerque</a:t>
            </a:r>
            <a:endParaRPr lang="en-US"/>
          </a:p>
        </p:txBody>
      </p:sp>
      <p:sp>
        <p:nvSpPr>
          <p:cNvPr id="9" name="Slide Number Placeholder 8"/>
          <p:cNvSpPr>
            <a:spLocks noGrp="1"/>
          </p:cNvSpPr>
          <p:nvPr>
            <p:ph type="sldNum" sz="quarter" idx="12"/>
          </p:nvPr>
        </p:nvSpPr>
        <p:spPr/>
        <p:txBody>
          <a:bodyPr/>
          <a:lstStyle/>
          <a:p>
            <a:fld id="{7861D23C-7C8A-4675-BB0E-4405E32A6370}" type="slidenum">
              <a:rPr lang="en-US" smtClean="0"/>
              <a:pPr/>
              <a:t>‹#›</a:t>
            </a:fld>
            <a:endParaRPr lang="en-US"/>
          </a:p>
        </p:txBody>
      </p:sp>
    </p:spTree>
    <p:extLst>
      <p:ext uri="{BB962C8B-B14F-4D97-AF65-F5344CB8AC3E}">
        <p14:creationId xmlns:p14="http://schemas.microsoft.com/office/powerpoint/2010/main" xmlns="" val="397677439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2/25/2014</a:t>
            </a:r>
            <a:endParaRPr lang="en-US"/>
          </a:p>
        </p:txBody>
      </p:sp>
      <p:sp>
        <p:nvSpPr>
          <p:cNvPr id="4" name="Footer Placeholder 3"/>
          <p:cNvSpPr>
            <a:spLocks noGrp="1"/>
          </p:cNvSpPr>
          <p:nvPr>
            <p:ph type="ftr" sz="quarter" idx="11"/>
          </p:nvPr>
        </p:nvSpPr>
        <p:spPr/>
        <p:txBody>
          <a:bodyPr/>
          <a:lstStyle/>
          <a:p>
            <a:r>
              <a:rPr lang="en-US" smtClean="0"/>
              <a:t>Senior Citizens' Law Office, Albuquerque</a:t>
            </a:r>
            <a:endParaRPr lang="en-US"/>
          </a:p>
        </p:txBody>
      </p:sp>
      <p:sp>
        <p:nvSpPr>
          <p:cNvPr id="5" name="Slide Number Placeholder 4"/>
          <p:cNvSpPr>
            <a:spLocks noGrp="1"/>
          </p:cNvSpPr>
          <p:nvPr>
            <p:ph type="sldNum" sz="quarter" idx="12"/>
          </p:nvPr>
        </p:nvSpPr>
        <p:spPr/>
        <p:txBody>
          <a:bodyPr/>
          <a:lstStyle/>
          <a:p>
            <a:fld id="{7861D23C-7C8A-4675-BB0E-4405E32A6370}" type="slidenum">
              <a:rPr lang="en-US" smtClean="0"/>
              <a:pPr/>
              <a:t>‹#›</a:t>
            </a:fld>
            <a:endParaRPr lang="en-US"/>
          </a:p>
        </p:txBody>
      </p:sp>
    </p:spTree>
    <p:extLst>
      <p:ext uri="{BB962C8B-B14F-4D97-AF65-F5344CB8AC3E}">
        <p14:creationId xmlns:p14="http://schemas.microsoft.com/office/powerpoint/2010/main" xmlns="" val="162580918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2/25/2014</a:t>
            </a:r>
            <a:endParaRPr lang="en-US"/>
          </a:p>
        </p:txBody>
      </p:sp>
      <p:sp>
        <p:nvSpPr>
          <p:cNvPr id="3" name="Footer Placeholder 2"/>
          <p:cNvSpPr>
            <a:spLocks noGrp="1"/>
          </p:cNvSpPr>
          <p:nvPr>
            <p:ph type="ftr" sz="quarter" idx="11"/>
          </p:nvPr>
        </p:nvSpPr>
        <p:spPr/>
        <p:txBody>
          <a:bodyPr/>
          <a:lstStyle/>
          <a:p>
            <a:r>
              <a:rPr lang="en-US" smtClean="0"/>
              <a:t>Senior Citizens' Law Office, Albuquerque</a:t>
            </a:r>
            <a:endParaRPr lang="en-US"/>
          </a:p>
        </p:txBody>
      </p:sp>
      <p:sp>
        <p:nvSpPr>
          <p:cNvPr id="4" name="Slide Number Placeholder 3"/>
          <p:cNvSpPr>
            <a:spLocks noGrp="1"/>
          </p:cNvSpPr>
          <p:nvPr>
            <p:ph type="sldNum" sz="quarter" idx="12"/>
          </p:nvPr>
        </p:nvSpPr>
        <p:spPr/>
        <p:txBody>
          <a:bodyPr/>
          <a:lstStyle/>
          <a:p>
            <a:fld id="{7861D23C-7C8A-4675-BB0E-4405E32A6370}" type="slidenum">
              <a:rPr lang="en-US" smtClean="0"/>
              <a:pPr/>
              <a:t>‹#›</a:t>
            </a:fld>
            <a:endParaRPr lang="en-US"/>
          </a:p>
        </p:txBody>
      </p:sp>
    </p:spTree>
    <p:extLst>
      <p:ext uri="{BB962C8B-B14F-4D97-AF65-F5344CB8AC3E}">
        <p14:creationId xmlns:p14="http://schemas.microsoft.com/office/powerpoint/2010/main" xmlns="" val="68984335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2/25/2014</a:t>
            </a:r>
            <a:endParaRPr lang="en-US"/>
          </a:p>
        </p:txBody>
      </p:sp>
      <p:sp>
        <p:nvSpPr>
          <p:cNvPr id="6" name="Footer Placeholder 5"/>
          <p:cNvSpPr>
            <a:spLocks noGrp="1"/>
          </p:cNvSpPr>
          <p:nvPr>
            <p:ph type="ftr" sz="quarter" idx="11"/>
          </p:nvPr>
        </p:nvSpPr>
        <p:spPr/>
        <p:txBody>
          <a:bodyPr/>
          <a:lstStyle/>
          <a:p>
            <a:r>
              <a:rPr lang="en-US" smtClean="0"/>
              <a:t>Senior Citizens' Law Office, Albuquerque</a:t>
            </a:r>
            <a:endParaRPr lang="en-US"/>
          </a:p>
        </p:txBody>
      </p:sp>
      <p:sp>
        <p:nvSpPr>
          <p:cNvPr id="7" name="Slide Number Placeholder 6"/>
          <p:cNvSpPr>
            <a:spLocks noGrp="1"/>
          </p:cNvSpPr>
          <p:nvPr>
            <p:ph type="sldNum" sz="quarter" idx="12"/>
          </p:nvPr>
        </p:nvSpPr>
        <p:spPr/>
        <p:txBody>
          <a:bodyPr/>
          <a:lstStyle/>
          <a:p>
            <a:fld id="{7861D23C-7C8A-4675-BB0E-4405E32A6370}" type="slidenum">
              <a:rPr lang="en-US" smtClean="0"/>
              <a:pPr/>
              <a:t>‹#›</a:t>
            </a:fld>
            <a:endParaRPr lang="en-US"/>
          </a:p>
        </p:txBody>
      </p:sp>
    </p:spTree>
    <p:extLst>
      <p:ext uri="{BB962C8B-B14F-4D97-AF65-F5344CB8AC3E}">
        <p14:creationId xmlns:p14="http://schemas.microsoft.com/office/powerpoint/2010/main" xmlns="" val="34106392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2/25/2014</a:t>
            </a:r>
            <a:endParaRPr lang="en-US"/>
          </a:p>
        </p:txBody>
      </p:sp>
      <p:sp>
        <p:nvSpPr>
          <p:cNvPr id="5" name="Footer Placeholder 4"/>
          <p:cNvSpPr>
            <a:spLocks noGrp="1"/>
          </p:cNvSpPr>
          <p:nvPr>
            <p:ph type="ftr" sz="quarter" idx="11"/>
          </p:nvPr>
        </p:nvSpPr>
        <p:spPr/>
        <p:txBody>
          <a:bodyPr/>
          <a:lstStyle/>
          <a:p>
            <a:r>
              <a:rPr lang="en-US" smtClean="0"/>
              <a:t>Senior Citizens' Law Office, Albuquerque</a:t>
            </a:r>
            <a:endParaRPr lang="en-US"/>
          </a:p>
        </p:txBody>
      </p:sp>
      <p:sp>
        <p:nvSpPr>
          <p:cNvPr id="6" name="Slide Number Placeholder 5"/>
          <p:cNvSpPr>
            <a:spLocks noGrp="1"/>
          </p:cNvSpPr>
          <p:nvPr>
            <p:ph type="sldNum" sz="quarter" idx="12"/>
          </p:nvPr>
        </p:nvSpPr>
        <p:spPr/>
        <p:txBody>
          <a:bodyPr/>
          <a:lstStyle/>
          <a:p>
            <a:fld id="{868A1D3F-E904-4CBB-A880-52714F9FF794}" type="slidenum">
              <a:rPr lang="en-US" smtClean="0"/>
              <a:pPr/>
              <a:t>‹#›</a:t>
            </a:fld>
            <a:endParaRPr lang="en-US"/>
          </a:p>
        </p:txBody>
      </p:sp>
    </p:spTree>
    <p:extLst>
      <p:ext uri="{BB962C8B-B14F-4D97-AF65-F5344CB8AC3E}">
        <p14:creationId xmlns:p14="http://schemas.microsoft.com/office/powerpoint/2010/main" xmlns="" val="3710931167"/>
      </p:ext>
    </p:extLst>
  </p:cSld>
  <p:clrMapOvr>
    <a:overrideClrMapping bg1="lt1" tx1="dk1" bg2="lt2" tx2="dk2" accent1="accent1" accent2="accent2" accent3="accent3" accent4="accent4" accent5="accent5" accent6="accent6" hlink="hlink" folHlink="folHlink"/>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2/25/2014</a:t>
            </a:r>
            <a:endParaRPr lang="en-US"/>
          </a:p>
        </p:txBody>
      </p:sp>
      <p:sp>
        <p:nvSpPr>
          <p:cNvPr id="6" name="Footer Placeholder 5"/>
          <p:cNvSpPr>
            <a:spLocks noGrp="1"/>
          </p:cNvSpPr>
          <p:nvPr>
            <p:ph type="ftr" sz="quarter" idx="11"/>
          </p:nvPr>
        </p:nvSpPr>
        <p:spPr/>
        <p:txBody>
          <a:bodyPr/>
          <a:lstStyle/>
          <a:p>
            <a:r>
              <a:rPr lang="en-US" smtClean="0"/>
              <a:t>Senior Citizens' Law Office, Albuquerque</a:t>
            </a:r>
            <a:endParaRPr lang="en-US"/>
          </a:p>
        </p:txBody>
      </p:sp>
      <p:sp>
        <p:nvSpPr>
          <p:cNvPr id="7" name="Slide Number Placeholder 6"/>
          <p:cNvSpPr>
            <a:spLocks noGrp="1"/>
          </p:cNvSpPr>
          <p:nvPr>
            <p:ph type="sldNum" sz="quarter" idx="12"/>
          </p:nvPr>
        </p:nvSpPr>
        <p:spPr/>
        <p:txBody>
          <a:bodyPr/>
          <a:lstStyle/>
          <a:p>
            <a:fld id="{7861D23C-7C8A-4675-BB0E-4405E32A6370}" type="slidenum">
              <a:rPr lang="en-US" smtClean="0"/>
              <a:pPr/>
              <a:t>‹#›</a:t>
            </a:fld>
            <a:endParaRPr lang="en-US"/>
          </a:p>
        </p:txBody>
      </p:sp>
    </p:spTree>
    <p:extLst>
      <p:ext uri="{BB962C8B-B14F-4D97-AF65-F5344CB8AC3E}">
        <p14:creationId xmlns:p14="http://schemas.microsoft.com/office/powerpoint/2010/main" xmlns="" val="277211475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2/25/2014</a:t>
            </a:r>
            <a:endParaRPr lang="en-US"/>
          </a:p>
        </p:txBody>
      </p:sp>
      <p:sp>
        <p:nvSpPr>
          <p:cNvPr id="5" name="Footer Placeholder 4"/>
          <p:cNvSpPr>
            <a:spLocks noGrp="1"/>
          </p:cNvSpPr>
          <p:nvPr>
            <p:ph type="ftr" sz="quarter" idx="11"/>
          </p:nvPr>
        </p:nvSpPr>
        <p:spPr/>
        <p:txBody>
          <a:bodyPr/>
          <a:lstStyle/>
          <a:p>
            <a:r>
              <a:rPr lang="en-US" smtClean="0"/>
              <a:t>Senior Citizens' Law Office, Albuquerque</a:t>
            </a:r>
            <a:endParaRPr lang="en-US"/>
          </a:p>
        </p:txBody>
      </p:sp>
      <p:sp>
        <p:nvSpPr>
          <p:cNvPr id="6" name="Slide Number Placeholder 5"/>
          <p:cNvSpPr>
            <a:spLocks noGrp="1"/>
          </p:cNvSpPr>
          <p:nvPr>
            <p:ph type="sldNum" sz="quarter" idx="12"/>
          </p:nvPr>
        </p:nvSpPr>
        <p:spPr/>
        <p:txBody>
          <a:bodyPr/>
          <a:lstStyle/>
          <a:p>
            <a:fld id="{7861D23C-7C8A-4675-BB0E-4405E32A6370}" type="slidenum">
              <a:rPr lang="en-US" smtClean="0"/>
              <a:pPr/>
              <a:t>‹#›</a:t>
            </a:fld>
            <a:endParaRPr lang="en-US"/>
          </a:p>
        </p:txBody>
      </p:sp>
    </p:spTree>
    <p:extLst>
      <p:ext uri="{BB962C8B-B14F-4D97-AF65-F5344CB8AC3E}">
        <p14:creationId xmlns:p14="http://schemas.microsoft.com/office/powerpoint/2010/main" xmlns="" val="217324404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2/25/2014</a:t>
            </a:r>
            <a:endParaRPr lang="en-US"/>
          </a:p>
        </p:txBody>
      </p:sp>
      <p:sp>
        <p:nvSpPr>
          <p:cNvPr id="5" name="Footer Placeholder 4"/>
          <p:cNvSpPr>
            <a:spLocks noGrp="1"/>
          </p:cNvSpPr>
          <p:nvPr>
            <p:ph type="ftr" sz="quarter" idx="11"/>
          </p:nvPr>
        </p:nvSpPr>
        <p:spPr/>
        <p:txBody>
          <a:bodyPr/>
          <a:lstStyle/>
          <a:p>
            <a:r>
              <a:rPr lang="en-US" smtClean="0"/>
              <a:t>Senior Citizens' Law Office, Albuquerque</a:t>
            </a:r>
            <a:endParaRPr lang="en-US"/>
          </a:p>
        </p:txBody>
      </p:sp>
      <p:sp>
        <p:nvSpPr>
          <p:cNvPr id="6" name="Slide Number Placeholder 5"/>
          <p:cNvSpPr>
            <a:spLocks noGrp="1"/>
          </p:cNvSpPr>
          <p:nvPr>
            <p:ph type="sldNum" sz="quarter" idx="12"/>
          </p:nvPr>
        </p:nvSpPr>
        <p:spPr/>
        <p:txBody>
          <a:bodyPr/>
          <a:lstStyle/>
          <a:p>
            <a:fld id="{7861D23C-7C8A-4675-BB0E-4405E32A6370}" type="slidenum">
              <a:rPr lang="en-US" smtClean="0"/>
              <a:pPr/>
              <a:t>‹#›</a:t>
            </a:fld>
            <a:endParaRPr lang="en-US"/>
          </a:p>
        </p:txBody>
      </p:sp>
    </p:spTree>
    <p:extLst>
      <p:ext uri="{BB962C8B-B14F-4D97-AF65-F5344CB8AC3E}">
        <p14:creationId xmlns:p14="http://schemas.microsoft.com/office/powerpoint/2010/main" xmlns="" val="273498944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2/25/2014</a:t>
            </a:r>
            <a:endParaRPr lang="en-US"/>
          </a:p>
        </p:txBody>
      </p:sp>
      <p:sp>
        <p:nvSpPr>
          <p:cNvPr id="4" name="Footer Placeholder 3"/>
          <p:cNvSpPr>
            <a:spLocks noGrp="1"/>
          </p:cNvSpPr>
          <p:nvPr>
            <p:ph type="ftr" sz="quarter" idx="11"/>
          </p:nvPr>
        </p:nvSpPr>
        <p:spPr/>
        <p:txBody>
          <a:bodyPr/>
          <a:lstStyle/>
          <a:p>
            <a:r>
              <a:rPr lang="en-US" smtClean="0"/>
              <a:t>Senior Citizens' Law Office, Albuquerque</a:t>
            </a:r>
            <a:endParaRPr lang="en-US"/>
          </a:p>
        </p:txBody>
      </p:sp>
      <p:sp>
        <p:nvSpPr>
          <p:cNvPr id="5" name="Slide Number Placeholder 4"/>
          <p:cNvSpPr>
            <a:spLocks noGrp="1"/>
          </p:cNvSpPr>
          <p:nvPr>
            <p:ph type="sldNum" sz="quarter" idx="12"/>
          </p:nvPr>
        </p:nvSpPr>
        <p:spPr/>
        <p:txBody>
          <a:bodyPr/>
          <a:lstStyle/>
          <a:p>
            <a:fld id="{7861D23C-7C8A-4675-BB0E-4405E32A6370}" type="slidenum">
              <a:rPr lang="en-US" smtClean="0"/>
              <a:pPr/>
              <a:t>‹#›</a:t>
            </a:fld>
            <a:endParaRPr lang="en-US"/>
          </a:p>
        </p:txBody>
      </p:sp>
    </p:spTree>
    <p:extLst>
      <p:ext uri="{BB962C8B-B14F-4D97-AF65-F5344CB8AC3E}">
        <p14:creationId xmlns:p14="http://schemas.microsoft.com/office/powerpoint/2010/main" xmlns="" val="303796616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2/25/2014</a:t>
            </a:r>
            <a:endParaRPr lang="en-US"/>
          </a:p>
        </p:txBody>
      </p:sp>
      <p:sp>
        <p:nvSpPr>
          <p:cNvPr id="5" name="Footer Placeholder 4"/>
          <p:cNvSpPr>
            <a:spLocks noGrp="1"/>
          </p:cNvSpPr>
          <p:nvPr>
            <p:ph type="ftr" sz="quarter" idx="11"/>
          </p:nvPr>
        </p:nvSpPr>
        <p:spPr/>
        <p:txBody>
          <a:bodyPr/>
          <a:lstStyle/>
          <a:p>
            <a:r>
              <a:rPr lang="en-US" smtClean="0"/>
              <a:t>Senior Citizens' Law Office, Albuquerque</a:t>
            </a:r>
            <a:endParaRPr lang="en-US"/>
          </a:p>
        </p:txBody>
      </p:sp>
      <p:sp>
        <p:nvSpPr>
          <p:cNvPr id="6" name="Slide Number Placeholder 5"/>
          <p:cNvSpPr>
            <a:spLocks noGrp="1"/>
          </p:cNvSpPr>
          <p:nvPr>
            <p:ph type="sldNum" sz="quarter" idx="12"/>
          </p:nvPr>
        </p:nvSpPr>
        <p:spPr/>
        <p:txBody>
          <a:bodyPr/>
          <a:lstStyle/>
          <a:p>
            <a:fld id="{B7E0B89B-E93F-405B-AB25-29CA37D4039A}" type="slidenum">
              <a:rPr lang="en-US" smtClean="0"/>
              <a:pPr/>
              <a:t>‹#›</a:t>
            </a:fld>
            <a:endParaRPr lang="en-US"/>
          </a:p>
        </p:txBody>
      </p:sp>
    </p:spTree>
    <p:extLst>
      <p:ext uri="{BB962C8B-B14F-4D97-AF65-F5344CB8AC3E}">
        <p14:creationId xmlns:p14="http://schemas.microsoft.com/office/powerpoint/2010/main" xmlns="" val="87744185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2/25/2014</a:t>
            </a:r>
            <a:endParaRPr lang="en-US"/>
          </a:p>
        </p:txBody>
      </p:sp>
      <p:sp>
        <p:nvSpPr>
          <p:cNvPr id="5" name="Footer Placeholder 4"/>
          <p:cNvSpPr>
            <a:spLocks noGrp="1"/>
          </p:cNvSpPr>
          <p:nvPr>
            <p:ph type="ftr" sz="quarter" idx="11"/>
          </p:nvPr>
        </p:nvSpPr>
        <p:spPr/>
        <p:txBody>
          <a:bodyPr/>
          <a:lstStyle/>
          <a:p>
            <a:r>
              <a:rPr lang="en-US" smtClean="0"/>
              <a:t>Senior Citizens' Law Office, Albuquerque</a:t>
            </a:r>
            <a:endParaRPr lang="en-US"/>
          </a:p>
        </p:txBody>
      </p:sp>
      <p:sp>
        <p:nvSpPr>
          <p:cNvPr id="6" name="Slide Number Placeholder 5"/>
          <p:cNvSpPr>
            <a:spLocks noGrp="1"/>
          </p:cNvSpPr>
          <p:nvPr>
            <p:ph type="sldNum" sz="quarter" idx="12"/>
          </p:nvPr>
        </p:nvSpPr>
        <p:spPr/>
        <p:txBody>
          <a:bodyPr/>
          <a:lstStyle/>
          <a:p>
            <a:fld id="{B7E0B89B-E93F-405B-AB25-29CA37D4039A}" type="slidenum">
              <a:rPr lang="en-US" smtClean="0"/>
              <a:pPr/>
              <a:t>‹#›</a:t>
            </a:fld>
            <a:endParaRPr lang="en-US"/>
          </a:p>
        </p:txBody>
      </p:sp>
    </p:spTree>
    <p:extLst>
      <p:ext uri="{BB962C8B-B14F-4D97-AF65-F5344CB8AC3E}">
        <p14:creationId xmlns:p14="http://schemas.microsoft.com/office/powerpoint/2010/main" xmlns="" val="226433431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2/25/2014</a:t>
            </a:r>
            <a:endParaRPr lang="en-US"/>
          </a:p>
        </p:txBody>
      </p:sp>
      <p:sp>
        <p:nvSpPr>
          <p:cNvPr id="5" name="Footer Placeholder 4"/>
          <p:cNvSpPr>
            <a:spLocks noGrp="1"/>
          </p:cNvSpPr>
          <p:nvPr>
            <p:ph type="ftr" sz="quarter" idx="11"/>
          </p:nvPr>
        </p:nvSpPr>
        <p:spPr/>
        <p:txBody>
          <a:bodyPr/>
          <a:lstStyle/>
          <a:p>
            <a:r>
              <a:rPr lang="en-US" smtClean="0"/>
              <a:t>Senior Citizens' Law Office, Albuquerque</a:t>
            </a:r>
            <a:endParaRPr lang="en-US"/>
          </a:p>
        </p:txBody>
      </p:sp>
      <p:sp>
        <p:nvSpPr>
          <p:cNvPr id="6" name="Slide Number Placeholder 5"/>
          <p:cNvSpPr>
            <a:spLocks noGrp="1"/>
          </p:cNvSpPr>
          <p:nvPr>
            <p:ph type="sldNum" sz="quarter" idx="12"/>
          </p:nvPr>
        </p:nvSpPr>
        <p:spPr/>
        <p:txBody>
          <a:bodyPr/>
          <a:lstStyle/>
          <a:p>
            <a:fld id="{B7E0B89B-E93F-405B-AB25-29CA37D4039A}" type="slidenum">
              <a:rPr lang="en-US" smtClean="0"/>
              <a:pPr/>
              <a:t>‹#›</a:t>
            </a:fld>
            <a:endParaRPr lang="en-US"/>
          </a:p>
        </p:txBody>
      </p:sp>
    </p:spTree>
    <p:extLst>
      <p:ext uri="{BB962C8B-B14F-4D97-AF65-F5344CB8AC3E}">
        <p14:creationId xmlns:p14="http://schemas.microsoft.com/office/powerpoint/2010/main" xmlns="" val="153473780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2/25/2014</a:t>
            </a:r>
            <a:endParaRPr lang="en-US"/>
          </a:p>
        </p:txBody>
      </p:sp>
      <p:sp>
        <p:nvSpPr>
          <p:cNvPr id="6" name="Footer Placeholder 5"/>
          <p:cNvSpPr>
            <a:spLocks noGrp="1"/>
          </p:cNvSpPr>
          <p:nvPr>
            <p:ph type="ftr" sz="quarter" idx="11"/>
          </p:nvPr>
        </p:nvSpPr>
        <p:spPr/>
        <p:txBody>
          <a:bodyPr/>
          <a:lstStyle/>
          <a:p>
            <a:r>
              <a:rPr lang="en-US" smtClean="0"/>
              <a:t>Senior Citizens' Law Office, Albuquerque</a:t>
            </a:r>
            <a:endParaRPr lang="en-US"/>
          </a:p>
        </p:txBody>
      </p:sp>
      <p:sp>
        <p:nvSpPr>
          <p:cNvPr id="7" name="Slide Number Placeholder 6"/>
          <p:cNvSpPr>
            <a:spLocks noGrp="1"/>
          </p:cNvSpPr>
          <p:nvPr>
            <p:ph type="sldNum" sz="quarter" idx="12"/>
          </p:nvPr>
        </p:nvSpPr>
        <p:spPr/>
        <p:txBody>
          <a:bodyPr/>
          <a:lstStyle/>
          <a:p>
            <a:fld id="{B7E0B89B-E93F-405B-AB25-29CA37D4039A}" type="slidenum">
              <a:rPr lang="en-US" smtClean="0"/>
              <a:pPr/>
              <a:t>‹#›</a:t>
            </a:fld>
            <a:endParaRPr lang="en-US"/>
          </a:p>
        </p:txBody>
      </p:sp>
    </p:spTree>
    <p:extLst>
      <p:ext uri="{BB962C8B-B14F-4D97-AF65-F5344CB8AC3E}">
        <p14:creationId xmlns:p14="http://schemas.microsoft.com/office/powerpoint/2010/main" xmlns="" val="9287638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2/25/2014</a:t>
            </a:r>
            <a:endParaRPr lang="en-US"/>
          </a:p>
        </p:txBody>
      </p:sp>
      <p:sp>
        <p:nvSpPr>
          <p:cNvPr id="8" name="Footer Placeholder 7"/>
          <p:cNvSpPr>
            <a:spLocks noGrp="1"/>
          </p:cNvSpPr>
          <p:nvPr>
            <p:ph type="ftr" sz="quarter" idx="11"/>
          </p:nvPr>
        </p:nvSpPr>
        <p:spPr/>
        <p:txBody>
          <a:bodyPr/>
          <a:lstStyle/>
          <a:p>
            <a:r>
              <a:rPr lang="en-US" smtClean="0"/>
              <a:t>Senior Citizens' Law Office, Albuquerque</a:t>
            </a:r>
            <a:endParaRPr lang="en-US"/>
          </a:p>
        </p:txBody>
      </p:sp>
      <p:sp>
        <p:nvSpPr>
          <p:cNvPr id="9" name="Slide Number Placeholder 8"/>
          <p:cNvSpPr>
            <a:spLocks noGrp="1"/>
          </p:cNvSpPr>
          <p:nvPr>
            <p:ph type="sldNum" sz="quarter" idx="12"/>
          </p:nvPr>
        </p:nvSpPr>
        <p:spPr/>
        <p:txBody>
          <a:bodyPr/>
          <a:lstStyle/>
          <a:p>
            <a:fld id="{B7E0B89B-E93F-405B-AB25-29CA37D4039A}" type="slidenum">
              <a:rPr lang="en-US" smtClean="0"/>
              <a:pPr/>
              <a:t>‹#›</a:t>
            </a:fld>
            <a:endParaRPr lang="en-US"/>
          </a:p>
        </p:txBody>
      </p:sp>
    </p:spTree>
    <p:extLst>
      <p:ext uri="{BB962C8B-B14F-4D97-AF65-F5344CB8AC3E}">
        <p14:creationId xmlns:p14="http://schemas.microsoft.com/office/powerpoint/2010/main" xmlns="" val="363400434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2/25/2014</a:t>
            </a:r>
            <a:endParaRPr lang="en-US"/>
          </a:p>
        </p:txBody>
      </p:sp>
      <p:sp>
        <p:nvSpPr>
          <p:cNvPr id="4" name="Footer Placeholder 3"/>
          <p:cNvSpPr>
            <a:spLocks noGrp="1"/>
          </p:cNvSpPr>
          <p:nvPr>
            <p:ph type="ftr" sz="quarter" idx="11"/>
          </p:nvPr>
        </p:nvSpPr>
        <p:spPr/>
        <p:txBody>
          <a:bodyPr/>
          <a:lstStyle/>
          <a:p>
            <a:r>
              <a:rPr lang="en-US" smtClean="0"/>
              <a:t>Senior Citizens' Law Office, Albuquerque</a:t>
            </a:r>
            <a:endParaRPr lang="en-US"/>
          </a:p>
        </p:txBody>
      </p:sp>
      <p:sp>
        <p:nvSpPr>
          <p:cNvPr id="5" name="Slide Number Placeholder 4"/>
          <p:cNvSpPr>
            <a:spLocks noGrp="1"/>
          </p:cNvSpPr>
          <p:nvPr>
            <p:ph type="sldNum" sz="quarter" idx="12"/>
          </p:nvPr>
        </p:nvSpPr>
        <p:spPr/>
        <p:txBody>
          <a:bodyPr/>
          <a:lstStyle/>
          <a:p>
            <a:fld id="{B7E0B89B-E93F-405B-AB25-29CA37D4039A}" type="slidenum">
              <a:rPr lang="en-US" smtClean="0"/>
              <a:pPr/>
              <a:t>‹#›</a:t>
            </a:fld>
            <a:endParaRPr lang="en-US"/>
          </a:p>
        </p:txBody>
      </p:sp>
    </p:spTree>
    <p:extLst>
      <p:ext uri="{BB962C8B-B14F-4D97-AF65-F5344CB8AC3E}">
        <p14:creationId xmlns:p14="http://schemas.microsoft.com/office/powerpoint/2010/main" xmlns="" val="34971871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2/25/2014</a:t>
            </a:r>
            <a:endParaRPr lang="en-US"/>
          </a:p>
        </p:txBody>
      </p:sp>
      <p:sp>
        <p:nvSpPr>
          <p:cNvPr id="5" name="Footer Placeholder 4"/>
          <p:cNvSpPr>
            <a:spLocks noGrp="1"/>
          </p:cNvSpPr>
          <p:nvPr>
            <p:ph type="ftr" sz="quarter" idx="11"/>
          </p:nvPr>
        </p:nvSpPr>
        <p:spPr/>
        <p:txBody>
          <a:bodyPr/>
          <a:lstStyle/>
          <a:p>
            <a:r>
              <a:rPr lang="en-US" smtClean="0"/>
              <a:t>Senior Citizens' Law Office, Albuquerque</a:t>
            </a:r>
            <a:endParaRPr lang="en-US"/>
          </a:p>
        </p:txBody>
      </p:sp>
      <p:sp>
        <p:nvSpPr>
          <p:cNvPr id="6" name="Slide Number Placeholder 5"/>
          <p:cNvSpPr>
            <a:spLocks noGrp="1"/>
          </p:cNvSpPr>
          <p:nvPr>
            <p:ph type="sldNum" sz="quarter" idx="12"/>
          </p:nvPr>
        </p:nvSpPr>
        <p:spPr/>
        <p:txBody>
          <a:bodyPr/>
          <a:lstStyle/>
          <a:p>
            <a:fld id="{868A1D3F-E904-4CBB-A880-52714F9FF794}" type="slidenum">
              <a:rPr lang="en-US" smtClean="0"/>
              <a:pPr/>
              <a:t>‹#›</a:t>
            </a:fld>
            <a:endParaRPr lang="en-US"/>
          </a:p>
        </p:txBody>
      </p:sp>
    </p:spTree>
    <p:extLst>
      <p:ext uri="{BB962C8B-B14F-4D97-AF65-F5344CB8AC3E}">
        <p14:creationId xmlns:p14="http://schemas.microsoft.com/office/powerpoint/2010/main" xmlns="" val="191013443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2/25/2014</a:t>
            </a:r>
            <a:endParaRPr lang="en-US"/>
          </a:p>
        </p:txBody>
      </p:sp>
      <p:sp>
        <p:nvSpPr>
          <p:cNvPr id="3" name="Footer Placeholder 2"/>
          <p:cNvSpPr>
            <a:spLocks noGrp="1"/>
          </p:cNvSpPr>
          <p:nvPr>
            <p:ph type="ftr" sz="quarter" idx="11"/>
          </p:nvPr>
        </p:nvSpPr>
        <p:spPr/>
        <p:txBody>
          <a:bodyPr/>
          <a:lstStyle/>
          <a:p>
            <a:r>
              <a:rPr lang="en-US" smtClean="0"/>
              <a:t>Senior Citizens' Law Office, Albuquerque</a:t>
            </a:r>
            <a:endParaRPr lang="en-US"/>
          </a:p>
        </p:txBody>
      </p:sp>
      <p:sp>
        <p:nvSpPr>
          <p:cNvPr id="4" name="Slide Number Placeholder 3"/>
          <p:cNvSpPr>
            <a:spLocks noGrp="1"/>
          </p:cNvSpPr>
          <p:nvPr>
            <p:ph type="sldNum" sz="quarter" idx="12"/>
          </p:nvPr>
        </p:nvSpPr>
        <p:spPr/>
        <p:txBody>
          <a:bodyPr/>
          <a:lstStyle/>
          <a:p>
            <a:fld id="{B7E0B89B-E93F-405B-AB25-29CA37D4039A}" type="slidenum">
              <a:rPr lang="en-US" smtClean="0"/>
              <a:pPr/>
              <a:t>‹#›</a:t>
            </a:fld>
            <a:endParaRPr lang="en-US"/>
          </a:p>
        </p:txBody>
      </p:sp>
    </p:spTree>
    <p:extLst>
      <p:ext uri="{BB962C8B-B14F-4D97-AF65-F5344CB8AC3E}">
        <p14:creationId xmlns:p14="http://schemas.microsoft.com/office/powerpoint/2010/main" xmlns="" val="10472376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2/25/2014</a:t>
            </a:r>
            <a:endParaRPr lang="en-US"/>
          </a:p>
        </p:txBody>
      </p:sp>
      <p:sp>
        <p:nvSpPr>
          <p:cNvPr id="6" name="Footer Placeholder 5"/>
          <p:cNvSpPr>
            <a:spLocks noGrp="1"/>
          </p:cNvSpPr>
          <p:nvPr>
            <p:ph type="ftr" sz="quarter" idx="11"/>
          </p:nvPr>
        </p:nvSpPr>
        <p:spPr/>
        <p:txBody>
          <a:bodyPr/>
          <a:lstStyle/>
          <a:p>
            <a:r>
              <a:rPr lang="en-US" smtClean="0"/>
              <a:t>Senior Citizens' Law Office, Albuquerque</a:t>
            </a:r>
            <a:endParaRPr lang="en-US"/>
          </a:p>
        </p:txBody>
      </p:sp>
      <p:sp>
        <p:nvSpPr>
          <p:cNvPr id="7" name="Slide Number Placeholder 6"/>
          <p:cNvSpPr>
            <a:spLocks noGrp="1"/>
          </p:cNvSpPr>
          <p:nvPr>
            <p:ph type="sldNum" sz="quarter" idx="12"/>
          </p:nvPr>
        </p:nvSpPr>
        <p:spPr/>
        <p:txBody>
          <a:bodyPr/>
          <a:lstStyle/>
          <a:p>
            <a:fld id="{B7E0B89B-E93F-405B-AB25-29CA37D4039A}" type="slidenum">
              <a:rPr lang="en-US" smtClean="0"/>
              <a:pPr/>
              <a:t>‹#›</a:t>
            </a:fld>
            <a:endParaRPr lang="en-US"/>
          </a:p>
        </p:txBody>
      </p:sp>
    </p:spTree>
    <p:extLst>
      <p:ext uri="{BB962C8B-B14F-4D97-AF65-F5344CB8AC3E}">
        <p14:creationId xmlns:p14="http://schemas.microsoft.com/office/powerpoint/2010/main" xmlns="" val="307562786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2/25/2014</a:t>
            </a:r>
            <a:endParaRPr lang="en-US"/>
          </a:p>
        </p:txBody>
      </p:sp>
      <p:sp>
        <p:nvSpPr>
          <p:cNvPr id="6" name="Footer Placeholder 5"/>
          <p:cNvSpPr>
            <a:spLocks noGrp="1"/>
          </p:cNvSpPr>
          <p:nvPr>
            <p:ph type="ftr" sz="quarter" idx="11"/>
          </p:nvPr>
        </p:nvSpPr>
        <p:spPr/>
        <p:txBody>
          <a:bodyPr/>
          <a:lstStyle/>
          <a:p>
            <a:r>
              <a:rPr lang="en-US" smtClean="0"/>
              <a:t>Senior Citizens' Law Office, Albuquerque</a:t>
            </a:r>
            <a:endParaRPr lang="en-US"/>
          </a:p>
        </p:txBody>
      </p:sp>
      <p:sp>
        <p:nvSpPr>
          <p:cNvPr id="7" name="Slide Number Placeholder 6"/>
          <p:cNvSpPr>
            <a:spLocks noGrp="1"/>
          </p:cNvSpPr>
          <p:nvPr>
            <p:ph type="sldNum" sz="quarter" idx="12"/>
          </p:nvPr>
        </p:nvSpPr>
        <p:spPr/>
        <p:txBody>
          <a:bodyPr/>
          <a:lstStyle/>
          <a:p>
            <a:fld id="{B7E0B89B-E93F-405B-AB25-29CA37D4039A}" type="slidenum">
              <a:rPr lang="en-US" smtClean="0"/>
              <a:pPr/>
              <a:t>‹#›</a:t>
            </a:fld>
            <a:endParaRPr lang="en-US"/>
          </a:p>
        </p:txBody>
      </p:sp>
    </p:spTree>
    <p:extLst>
      <p:ext uri="{BB962C8B-B14F-4D97-AF65-F5344CB8AC3E}">
        <p14:creationId xmlns:p14="http://schemas.microsoft.com/office/powerpoint/2010/main" xmlns="" val="184553223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2/25/2014</a:t>
            </a:r>
            <a:endParaRPr lang="en-US"/>
          </a:p>
        </p:txBody>
      </p:sp>
      <p:sp>
        <p:nvSpPr>
          <p:cNvPr id="5" name="Footer Placeholder 4"/>
          <p:cNvSpPr>
            <a:spLocks noGrp="1"/>
          </p:cNvSpPr>
          <p:nvPr>
            <p:ph type="ftr" sz="quarter" idx="11"/>
          </p:nvPr>
        </p:nvSpPr>
        <p:spPr/>
        <p:txBody>
          <a:bodyPr/>
          <a:lstStyle/>
          <a:p>
            <a:r>
              <a:rPr lang="en-US" smtClean="0"/>
              <a:t>Senior Citizens' Law Office, Albuquerque</a:t>
            </a:r>
            <a:endParaRPr lang="en-US"/>
          </a:p>
        </p:txBody>
      </p:sp>
      <p:sp>
        <p:nvSpPr>
          <p:cNvPr id="6" name="Slide Number Placeholder 5"/>
          <p:cNvSpPr>
            <a:spLocks noGrp="1"/>
          </p:cNvSpPr>
          <p:nvPr>
            <p:ph type="sldNum" sz="quarter" idx="12"/>
          </p:nvPr>
        </p:nvSpPr>
        <p:spPr/>
        <p:txBody>
          <a:bodyPr/>
          <a:lstStyle/>
          <a:p>
            <a:fld id="{B7E0B89B-E93F-405B-AB25-29CA37D4039A}" type="slidenum">
              <a:rPr lang="en-US" smtClean="0"/>
              <a:pPr/>
              <a:t>‹#›</a:t>
            </a:fld>
            <a:endParaRPr lang="en-US"/>
          </a:p>
        </p:txBody>
      </p:sp>
    </p:spTree>
    <p:extLst>
      <p:ext uri="{BB962C8B-B14F-4D97-AF65-F5344CB8AC3E}">
        <p14:creationId xmlns:p14="http://schemas.microsoft.com/office/powerpoint/2010/main" xmlns="" val="259731755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2/25/2014</a:t>
            </a:r>
            <a:endParaRPr lang="en-US"/>
          </a:p>
        </p:txBody>
      </p:sp>
      <p:sp>
        <p:nvSpPr>
          <p:cNvPr id="5" name="Footer Placeholder 4"/>
          <p:cNvSpPr>
            <a:spLocks noGrp="1"/>
          </p:cNvSpPr>
          <p:nvPr>
            <p:ph type="ftr" sz="quarter" idx="11"/>
          </p:nvPr>
        </p:nvSpPr>
        <p:spPr/>
        <p:txBody>
          <a:bodyPr/>
          <a:lstStyle/>
          <a:p>
            <a:r>
              <a:rPr lang="en-US" smtClean="0"/>
              <a:t>Senior Citizens' Law Office, Albuquerque</a:t>
            </a:r>
            <a:endParaRPr lang="en-US"/>
          </a:p>
        </p:txBody>
      </p:sp>
      <p:sp>
        <p:nvSpPr>
          <p:cNvPr id="6" name="Slide Number Placeholder 5"/>
          <p:cNvSpPr>
            <a:spLocks noGrp="1"/>
          </p:cNvSpPr>
          <p:nvPr>
            <p:ph type="sldNum" sz="quarter" idx="12"/>
          </p:nvPr>
        </p:nvSpPr>
        <p:spPr/>
        <p:txBody>
          <a:bodyPr/>
          <a:lstStyle/>
          <a:p>
            <a:fld id="{B7E0B89B-E93F-405B-AB25-29CA37D4039A}" type="slidenum">
              <a:rPr lang="en-US" smtClean="0"/>
              <a:pPr/>
              <a:t>‹#›</a:t>
            </a:fld>
            <a:endParaRPr lang="en-US"/>
          </a:p>
        </p:txBody>
      </p:sp>
    </p:spTree>
    <p:extLst>
      <p:ext uri="{BB962C8B-B14F-4D97-AF65-F5344CB8AC3E}">
        <p14:creationId xmlns:p14="http://schemas.microsoft.com/office/powerpoint/2010/main" xmlns="" val="30181082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2/25/2014</a:t>
            </a:r>
            <a:endParaRPr lang="en-US"/>
          </a:p>
        </p:txBody>
      </p:sp>
      <p:sp>
        <p:nvSpPr>
          <p:cNvPr id="6" name="Footer Placeholder 5"/>
          <p:cNvSpPr>
            <a:spLocks noGrp="1"/>
          </p:cNvSpPr>
          <p:nvPr>
            <p:ph type="ftr" sz="quarter" idx="11"/>
          </p:nvPr>
        </p:nvSpPr>
        <p:spPr/>
        <p:txBody>
          <a:bodyPr/>
          <a:lstStyle/>
          <a:p>
            <a:r>
              <a:rPr lang="en-US" smtClean="0"/>
              <a:t>Senior Citizens' Law Office, Albuquerque</a:t>
            </a:r>
            <a:endParaRPr lang="en-US"/>
          </a:p>
        </p:txBody>
      </p:sp>
      <p:sp>
        <p:nvSpPr>
          <p:cNvPr id="7" name="Slide Number Placeholder 6"/>
          <p:cNvSpPr>
            <a:spLocks noGrp="1"/>
          </p:cNvSpPr>
          <p:nvPr>
            <p:ph type="sldNum" sz="quarter" idx="12"/>
          </p:nvPr>
        </p:nvSpPr>
        <p:spPr/>
        <p:txBody>
          <a:bodyPr/>
          <a:lstStyle/>
          <a:p>
            <a:fld id="{868A1D3F-E904-4CBB-A880-52714F9FF794}" type="slidenum">
              <a:rPr lang="en-US" smtClean="0"/>
              <a:pPr/>
              <a:t>‹#›</a:t>
            </a:fld>
            <a:endParaRPr lang="en-US"/>
          </a:p>
        </p:txBody>
      </p:sp>
    </p:spTree>
    <p:extLst>
      <p:ext uri="{BB962C8B-B14F-4D97-AF65-F5344CB8AC3E}">
        <p14:creationId xmlns:p14="http://schemas.microsoft.com/office/powerpoint/2010/main" xmlns="" val="2146077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2/25/2014</a:t>
            </a:r>
            <a:endParaRPr lang="en-US"/>
          </a:p>
        </p:txBody>
      </p:sp>
      <p:sp>
        <p:nvSpPr>
          <p:cNvPr id="8" name="Footer Placeholder 7"/>
          <p:cNvSpPr>
            <a:spLocks noGrp="1"/>
          </p:cNvSpPr>
          <p:nvPr>
            <p:ph type="ftr" sz="quarter" idx="11"/>
          </p:nvPr>
        </p:nvSpPr>
        <p:spPr/>
        <p:txBody>
          <a:bodyPr/>
          <a:lstStyle/>
          <a:p>
            <a:r>
              <a:rPr lang="en-US" smtClean="0"/>
              <a:t>Senior Citizens' Law Office, Albuquerque</a:t>
            </a:r>
            <a:endParaRPr lang="en-US"/>
          </a:p>
        </p:txBody>
      </p:sp>
      <p:sp>
        <p:nvSpPr>
          <p:cNvPr id="9" name="Slide Number Placeholder 8"/>
          <p:cNvSpPr>
            <a:spLocks noGrp="1"/>
          </p:cNvSpPr>
          <p:nvPr>
            <p:ph type="sldNum" sz="quarter" idx="12"/>
          </p:nvPr>
        </p:nvSpPr>
        <p:spPr/>
        <p:txBody>
          <a:bodyPr/>
          <a:lstStyle/>
          <a:p>
            <a:fld id="{868A1D3F-E904-4CBB-A880-52714F9FF794}" type="slidenum">
              <a:rPr lang="en-US" smtClean="0"/>
              <a:pPr/>
              <a:t>‹#›</a:t>
            </a:fld>
            <a:endParaRPr lang="en-US"/>
          </a:p>
        </p:txBody>
      </p:sp>
    </p:spTree>
    <p:extLst>
      <p:ext uri="{BB962C8B-B14F-4D97-AF65-F5344CB8AC3E}">
        <p14:creationId xmlns:p14="http://schemas.microsoft.com/office/powerpoint/2010/main" xmlns="" val="6590669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2/25/2014</a:t>
            </a:r>
            <a:endParaRPr lang="en-US"/>
          </a:p>
        </p:txBody>
      </p:sp>
      <p:sp>
        <p:nvSpPr>
          <p:cNvPr id="4" name="Footer Placeholder 3"/>
          <p:cNvSpPr>
            <a:spLocks noGrp="1"/>
          </p:cNvSpPr>
          <p:nvPr>
            <p:ph type="ftr" sz="quarter" idx="11"/>
          </p:nvPr>
        </p:nvSpPr>
        <p:spPr/>
        <p:txBody>
          <a:bodyPr/>
          <a:lstStyle/>
          <a:p>
            <a:r>
              <a:rPr lang="en-US" smtClean="0"/>
              <a:t>Senior Citizens' Law Office, Albuquerque</a:t>
            </a:r>
            <a:endParaRPr lang="en-US"/>
          </a:p>
        </p:txBody>
      </p:sp>
      <p:sp>
        <p:nvSpPr>
          <p:cNvPr id="5" name="Slide Number Placeholder 4"/>
          <p:cNvSpPr>
            <a:spLocks noGrp="1"/>
          </p:cNvSpPr>
          <p:nvPr>
            <p:ph type="sldNum" sz="quarter" idx="12"/>
          </p:nvPr>
        </p:nvSpPr>
        <p:spPr/>
        <p:txBody>
          <a:bodyPr/>
          <a:lstStyle/>
          <a:p>
            <a:fld id="{868A1D3F-E904-4CBB-A880-52714F9FF794}" type="slidenum">
              <a:rPr lang="en-US" smtClean="0"/>
              <a:pPr/>
              <a:t>‹#›</a:t>
            </a:fld>
            <a:endParaRPr lang="en-US"/>
          </a:p>
        </p:txBody>
      </p:sp>
    </p:spTree>
    <p:extLst>
      <p:ext uri="{BB962C8B-B14F-4D97-AF65-F5344CB8AC3E}">
        <p14:creationId xmlns:p14="http://schemas.microsoft.com/office/powerpoint/2010/main" xmlns="" val="28157200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2/25/2014</a:t>
            </a:r>
            <a:endParaRPr lang="en-US"/>
          </a:p>
        </p:txBody>
      </p:sp>
      <p:sp>
        <p:nvSpPr>
          <p:cNvPr id="3" name="Footer Placeholder 2"/>
          <p:cNvSpPr>
            <a:spLocks noGrp="1"/>
          </p:cNvSpPr>
          <p:nvPr>
            <p:ph type="ftr" sz="quarter" idx="11"/>
          </p:nvPr>
        </p:nvSpPr>
        <p:spPr/>
        <p:txBody>
          <a:bodyPr/>
          <a:lstStyle/>
          <a:p>
            <a:r>
              <a:rPr lang="en-US" smtClean="0"/>
              <a:t>Senior Citizens' Law Office, Albuquerque</a:t>
            </a:r>
            <a:endParaRPr lang="en-US"/>
          </a:p>
        </p:txBody>
      </p:sp>
      <p:sp>
        <p:nvSpPr>
          <p:cNvPr id="4" name="Slide Number Placeholder 3"/>
          <p:cNvSpPr>
            <a:spLocks noGrp="1"/>
          </p:cNvSpPr>
          <p:nvPr>
            <p:ph type="sldNum" sz="quarter" idx="12"/>
          </p:nvPr>
        </p:nvSpPr>
        <p:spPr/>
        <p:txBody>
          <a:bodyPr/>
          <a:lstStyle/>
          <a:p>
            <a:fld id="{868A1D3F-E904-4CBB-A880-52714F9FF794}" type="slidenum">
              <a:rPr lang="en-US" smtClean="0"/>
              <a:pPr/>
              <a:t>‹#›</a:t>
            </a:fld>
            <a:endParaRPr lang="en-US"/>
          </a:p>
        </p:txBody>
      </p:sp>
    </p:spTree>
    <p:extLst>
      <p:ext uri="{BB962C8B-B14F-4D97-AF65-F5344CB8AC3E}">
        <p14:creationId xmlns:p14="http://schemas.microsoft.com/office/powerpoint/2010/main" xmlns="" val="24644192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2/25/2014</a:t>
            </a:r>
            <a:endParaRPr lang="en-US"/>
          </a:p>
        </p:txBody>
      </p:sp>
      <p:sp>
        <p:nvSpPr>
          <p:cNvPr id="6" name="Footer Placeholder 5"/>
          <p:cNvSpPr>
            <a:spLocks noGrp="1"/>
          </p:cNvSpPr>
          <p:nvPr>
            <p:ph type="ftr" sz="quarter" idx="11"/>
          </p:nvPr>
        </p:nvSpPr>
        <p:spPr/>
        <p:txBody>
          <a:bodyPr/>
          <a:lstStyle/>
          <a:p>
            <a:r>
              <a:rPr lang="en-US" smtClean="0"/>
              <a:t>Senior Citizens' Law Office, Albuquerque</a:t>
            </a:r>
            <a:endParaRPr lang="en-US"/>
          </a:p>
        </p:txBody>
      </p:sp>
      <p:sp>
        <p:nvSpPr>
          <p:cNvPr id="7" name="Slide Number Placeholder 6"/>
          <p:cNvSpPr>
            <a:spLocks noGrp="1"/>
          </p:cNvSpPr>
          <p:nvPr>
            <p:ph type="sldNum" sz="quarter" idx="12"/>
          </p:nvPr>
        </p:nvSpPr>
        <p:spPr/>
        <p:txBody>
          <a:bodyPr/>
          <a:lstStyle/>
          <a:p>
            <a:fld id="{868A1D3F-E904-4CBB-A880-52714F9FF794}" type="slidenum">
              <a:rPr lang="en-US" smtClean="0"/>
              <a:pPr/>
              <a:t>‹#›</a:t>
            </a:fld>
            <a:endParaRPr lang="en-US"/>
          </a:p>
        </p:txBody>
      </p:sp>
    </p:spTree>
    <p:extLst>
      <p:ext uri="{BB962C8B-B14F-4D97-AF65-F5344CB8AC3E}">
        <p14:creationId xmlns:p14="http://schemas.microsoft.com/office/powerpoint/2010/main" xmlns="" val="4799278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2/25/2014</a:t>
            </a:r>
            <a:endParaRPr lang="en-US"/>
          </a:p>
        </p:txBody>
      </p:sp>
      <p:sp>
        <p:nvSpPr>
          <p:cNvPr id="6" name="Footer Placeholder 5"/>
          <p:cNvSpPr>
            <a:spLocks noGrp="1"/>
          </p:cNvSpPr>
          <p:nvPr>
            <p:ph type="ftr" sz="quarter" idx="11"/>
          </p:nvPr>
        </p:nvSpPr>
        <p:spPr/>
        <p:txBody>
          <a:bodyPr/>
          <a:lstStyle/>
          <a:p>
            <a:r>
              <a:rPr lang="en-US" smtClean="0"/>
              <a:t>Senior Citizens' Law Office, Albuquerque</a:t>
            </a:r>
            <a:endParaRPr lang="en-US"/>
          </a:p>
        </p:txBody>
      </p:sp>
      <p:sp>
        <p:nvSpPr>
          <p:cNvPr id="7" name="Slide Number Placeholder 6"/>
          <p:cNvSpPr>
            <a:spLocks noGrp="1"/>
          </p:cNvSpPr>
          <p:nvPr>
            <p:ph type="sldNum" sz="quarter" idx="12"/>
          </p:nvPr>
        </p:nvSpPr>
        <p:spPr/>
        <p:txBody>
          <a:bodyPr/>
          <a:lstStyle/>
          <a:p>
            <a:fld id="{868A1D3F-E904-4CBB-A880-52714F9FF794}" type="slidenum">
              <a:rPr lang="en-US" smtClean="0"/>
              <a:pPr/>
              <a:t>‹#›</a:t>
            </a:fld>
            <a:endParaRPr lang="en-US"/>
          </a:p>
        </p:txBody>
      </p:sp>
    </p:spTree>
    <p:extLst>
      <p:ext uri="{BB962C8B-B14F-4D97-AF65-F5344CB8AC3E}">
        <p14:creationId xmlns:p14="http://schemas.microsoft.com/office/powerpoint/2010/main" xmlns="" val="42395104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2/25/2014</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Senior Citizens' Law Office, Albuquerque</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8A1D3F-E904-4CBB-A880-52714F9FF794}" type="slidenum">
              <a:rPr lang="en-US" smtClean="0"/>
              <a:pPr/>
              <a:t>‹#›</a:t>
            </a:fld>
            <a:endParaRPr lang="en-US"/>
          </a:p>
        </p:txBody>
      </p:sp>
    </p:spTree>
    <p:extLst>
      <p:ext uri="{BB962C8B-B14F-4D97-AF65-F5344CB8AC3E}">
        <p14:creationId xmlns:p14="http://schemas.microsoft.com/office/powerpoint/2010/main" xmlns="" val="27224978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2/25/2014</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Senior Citizens' Law Office, Albuquerque</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61D23C-7C8A-4675-BB0E-4405E32A6370}" type="slidenum">
              <a:rPr lang="en-US" smtClean="0"/>
              <a:pPr/>
              <a:t>‹#›</a:t>
            </a:fld>
            <a:endParaRPr lang="en-US"/>
          </a:p>
        </p:txBody>
      </p:sp>
    </p:spTree>
    <p:extLst>
      <p:ext uri="{BB962C8B-B14F-4D97-AF65-F5344CB8AC3E}">
        <p14:creationId xmlns:p14="http://schemas.microsoft.com/office/powerpoint/2010/main" xmlns="" val="18606521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2/25/2014</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Senior Citizens' Law Office, Albuquerque</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E0B89B-E93F-405B-AB25-29CA37D4039A}" type="slidenum">
              <a:rPr lang="en-US" smtClean="0"/>
              <a:pPr/>
              <a:t>‹#›</a:t>
            </a:fld>
            <a:endParaRPr lang="en-US"/>
          </a:p>
        </p:txBody>
      </p:sp>
    </p:spTree>
    <p:extLst>
      <p:ext uri="{BB962C8B-B14F-4D97-AF65-F5344CB8AC3E}">
        <p14:creationId xmlns:p14="http://schemas.microsoft.com/office/powerpoint/2010/main" xmlns="" val="105994110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hyperlink" Target="http://www.aclu.org/" TargetMode="External"/><Relationship Id="rId3" Type="http://schemas.openxmlformats.org/officeDocument/2006/relationships/hyperlink" Target="http://www.glad.org/" TargetMode="External"/><Relationship Id="rId7" Type="http://schemas.openxmlformats.org/officeDocument/2006/relationships/hyperlink" Target="mailto:mail@afer.org" TargetMode="External"/><Relationship Id="rId2" Type="http://schemas.openxmlformats.org/officeDocument/2006/relationships/hyperlink" Target="http://www.hrc.org/" TargetMode="External"/><Relationship Id="rId1" Type="http://schemas.openxmlformats.org/officeDocument/2006/relationships/slideLayout" Target="../slideLayouts/slideLayout2.xml"/><Relationship Id="rId6" Type="http://schemas.openxmlformats.org/officeDocument/2006/relationships/hyperlink" Target="http://www.afer.org/" TargetMode="External"/><Relationship Id="rId5" Type="http://schemas.openxmlformats.org/officeDocument/2006/relationships/hyperlink" Target="http://www.socialsecurity.gov/same-sexcouples" TargetMode="External"/><Relationship Id="rId4" Type="http://schemas.openxmlformats.org/officeDocument/2006/relationships/hyperlink" Target="mailto:gladlaw@glad.org"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43000"/>
            <a:ext cx="7772400" cy="2457451"/>
          </a:xfrm>
        </p:spPr>
        <p:txBody>
          <a:bodyPr>
            <a:normAutofit/>
          </a:bodyPr>
          <a:lstStyle/>
          <a:p>
            <a:r>
              <a:rPr lang="en-US" sz="1800" dirty="0"/>
              <a:t>The Senior Citizens’ Law Office Presents</a:t>
            </a:r>
            <a:br>
              <a:rPr lang="en-US" sz="1800" dirty="0"/>
            </a:br>
            <a:r>
              <a:rPr lang="en-US" sz="1800" dirty="0" smtClean="0"/>
              <a:t>An Informational  </a:t>
            </a:r>
            <a:r>
              <a:rPr lang="en-US" sz="1800" dirty="0"/>
              <a:t>Discussion Of</a:t>
            </a:r>
            <a:br>
              <a:rPr lang="en-US" sz="1800" dirty="0"/>
            </a:br>
            <a:endParaRPr lang="en-US" sz="1800" dirty="0"/>
          </a:p>
        </p:txBody>
      </p:sp>
      <p:sp>
        <p:nvSpPr>
          <p:cNvPr id="3" name="Subtitle 2"/>
          <p:cNvSpPr>
            <a:spLocks noGrp="1"/>
          </p:cNvSpPr>
          <p:nvPr>
            <p:ph type="subTitle" idx="1"/>
          </p:nvPr>
        </p:nvSpPr>
        <p:spPr>
          <a:xfrm>
            <a:off x="1371600" y="3124200"/>
            <a:ext cx="6400800" cy="2514600"/>
          </a:xfrm>
        </p:spPr>
        <p:txBody>
          <a:bodyPr>
            <a:normAutofit fontScale="77500" lnSpcReduction="20000"/>
          </a:bodyPr>
          <a:lstStyle/>
          <a:p>
            <a:r>
              <a:rPr lang="en-US" sz="4700" b="1" dirty="0"/>
              <a:t>SAME-SEX MARRIAGE</a:t>
            </a:r>
            <a:br>
              <a:rPr lang="en-US" sz="4700" b="1" dirty="0"/>
            </a:br>
            <a:r>
              <a:rPr lang="en-US" sz="4700" b="1" dirty="0"/>
              <a:t>AND BENEFITS IN NEW </a:t>
            </a:r>
            <a:r>
              <a:rPr lang="en-US" sz="4700" b="1" dirty="0" smtClean="0"/>
              <a:t>MEXICO</a:t>
            </a:r>
          </a:p>
          <a:p>
            <a:endParaRPr lang="en-US" sz="2000" dirty="0" smtClean="0"/>
          </a:p>
          <a:p>
            <a:r>
              <a:rPr lang="en-US" sz="2000" dirty="0" smtClean="0"/>
              <a:t>February </a:t>
            </a:r>
            <a:r>
              <a:rPr lang="en-US" sz="2000" dirty="0"/>
              <a:t>25, 2014 – New Mexico State Bar Center</a:t>
            </a:r>
          </a:p>
          <a:p>
            <a:endParaRPr lang="en-US" sz="2300" dirty="0" smtClean="0"/>
          </a:p>
          <a:p>
            <a:endParaRPr lang="en-US" sz="2300" dirty="0" smtClean="0"/>
          </a:p>
          <a:p>
            <a:r>
              <a:rPr lang="en-US" sz="2100" dirty="0" smtClean="0"/>
              <a:t>An </a:t>
            </a:r>
            <a:r>
              <a:rPr lang="en-US" sz="2100" dirty="0"/>
              <a:t>Activity of SCLO’s Pride In Aging Project</a:t>
            </a:r>
            <a:br>
              <a:rPr lang="en-US" sz="2100" dirty="0"/>
            </a:br>
            <a:r>
              <a:rPr lang="en-US" sz="2100" dirty="0"/>
              <a:t>  Supported by Funding from the New Mexico Community Foundation</a:t>
            </a:r>
          </a:p>
          <a:p>
            <a:endParaRPr lang="en-US" dirty="0"/>
          </a:p>
        </p:txBody>
      </p:sp>
    </p:spTree>
    <p:extLst>
      <p:ext uri="{BB962C8B-B14F-4D97-AF65-F5344CB8AC3E}">
        <p14:creationId xmlns:p14="http://schemas.microsoft.com/office/powerpoint/2010/main" xmlns="" val="4212881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447800"/>
          </a:xfrm>
        </p:spPr>
        <p:txBody>
          <a:bodyPr>
            <a:normAutofit fontScale="90000"/>
          </a:bodyPr>
          <a:lstStyle/>
          <a:p>
            <a:r>
              <a:rPr lang="en-US" sz="3600" b="1" dirty="0" smtClean="0"/>
              <a:t/>
            </a:r>
            <a:br>
              <a:rPr lang="en-US" sz="3600" b="1" dirty="0" smtClean="0"/>
            </a:br>
            <a:r>
              <a:rPr lang="en-US" sz="3600" b="1" dirty="0" smtClean="0"/>
              <a:t>SAME-SEX MARRIAGE RIGHTS AND</a:t>
            </a:r>
            <a:br>
              <a:rPr lang="en-US" sz="3600" b="1" dirty="0" smtClean="0"/>
            </a:br>
            <a:r>
              <a:rPr lang="en-US" sz="3600" b="1" dirty="0" smtClean="0"/>
              <a:t>RESPONSIBILITIES UNDER NEW MEXICO LAWS </a:t>
            </a:r>
            <a:r>
              <a:rPr lang="en-US" sz="3600" b="1" u="sng" dirty="0" smtClean="0"/>
              <a:t>GENERALLY</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pPr marL="0" indent="0">
              <a:buNone/>
            </a:pPr>
            <a:endParaRPr lang="en-US" sz="2800" dirty="0" smtClean="0"/>
          </a:p>
          <a:p>
            <a:pPr marL="0" indent="0">
              <a:buNone/>
            </a:pPr>
            <a:r>
              <a:rPr lang="en-US" sz="2400" dirty="0" smtClean="0"/>
              <a:t>Our state Supreme </a:t>
            </a:r>
            <a:r>
              <a:rPr lang="en-US" sz="2400" dirty="0"/>
              <a:t>Court ruled that </a:t>
            </a:r>
            <a:r>
              <a:rPr lang="en-US" sz="2400" dirty="0" smtClean="0"/>
              <a:t>the State of New Mexico is required by our state Constitution to (1) allow same-gender couples to lawfully marry, and (2) that under all New Mexico laws:</a:t>
            </a:r>
          </a:p>
          <a:p>
            <a:pPr marL="0" indent="0">
              <a:buNone/>
            </a:pPr>
            <a:endParaRPr lang="en-US" sz="2800" dirty="0" smtClean="0"/>
          </a:p>
          <a:p>
            <a:pPr marL="0" indent="0">
              <a:buNone/>
            </a:pPr>
            <a:r>
              <a:rPr lang="en-US" sz="2800" dirty="0" smtClean="0"/>
              <a:t>“</a:t>
            </a:r>
            <a:r>
              <a:rPr lang="en-US" sz="2800" dirty="0"/>
              <a:t>all rights, protections, and responsibilities that result from the marital relationship shall apply equally to both same-gender and </a:t>
            </a:r>
            <a:r>
              <a:rPr lang="en-US" sz="2800" dirty="0" smtClean="0"/>
              <a:t>opposite-gender </a:t>
            </a:r>
            <a:r>
              <a:rPr lang="en-US" sz="2800" dirty="0"/>
              <a:t>married couples.”</a:t>
            </a:r>
          </a:p>
          <a:p>
            <a:pPr marL="0" indent="0">
              <a:buNone/>
            </a:pPr>
            <a:endParaRPr lang="en-US" dirty="0"/>
          </a:p>
        </p:txBody>
      </p:sp>
      <p:sp>
        <p:nvSpPr>
          <p:cNvPr id="7" name="Slide Number Placeholder 6"/>
          <p:cNvSpPr>
            <a:spLocks noGrp="1"/>
          </p:cNvSpPr>
          <p:nvPr>
            <p:ph type="sldNum" sz="quarter" idx="12"/>
          </p:nvPr>
        </p:nvSpPr>
        <p:spPr/>
        <p:txBody>
          <a:bodyPr/>
          <a:lstStyle/>
          <a:p>
            <a:fld id="{868A1D3F-E904-4CBB-A880-52714F9FF794}" type="slidenum">
              <a:rPr lang="en-US" smtClean="0"/>
              <a:pPr/>
              <a:t>10</a:t>
            </a:fld>
            <a:endParaRPr lang="en-US"/>
          </a:p>
        </p:txBody>
      </p:sp>
      <p:sp>
        <p:nvSpPr>
          <p:cNvPr id="8" name="Date Placeholder 7"/>
          <p:cNvSpPr>
            <a:spLocks noGrp="1"/>
          </p:cNvSpPr>
          <p:nvPr>
            <p:ph type="dt" sz="half" idx="10"/>
          </p:nvPr>
        </p:nvSpPr>
        <p:spPr/>
        <p:txBody>
          <a:bodyPr/>
          <a:lstStyle/>
          <a:p>
            <a:r>
              <a:rPr lang="en-US" smtClean="0"/>
              <a:t>2/25/2014</a:t>
            </a:r>
            <a:endParaRPr lang="en-US"/>
          </a:p>
        </p:txBody>
      </p:sp>
      <p:sp>
        <p:nvSpPr>
          <p:cNvPr id="9" name="Footer Placeholder 8"/>
          <p:cNvSpPr>
            <a:spLocks noGrp="1"/>
          </p:cNvSpPr>
          <p:nvPr>
            <p:ph type="ftr" sz="quarter" idx="11"/>
          </p:nvPr>
        </p:nvSpPr>
        <p:spPr/>
        <p:txBody>
          <a:bodyPr/>
          <a:lstStyle/>
          <a:p>
            <a:r>
              <a:rPr lang="en-US" smtClean="0"/>
              <a:t>Senior Citizens' Law Office, Albuquerque</a:t>
            </a:r>
            <a:endParaRPr lang="en-US"/>
          </a:p>
        </p:txBody>
      </p:sp>
    </p:spTree>
    <p:extLst>
      <p:ext uri="{BB962C8B-B14F-4D97-AF65-F5344CB8AC3E}">
        <p14:creationId xmlns:p14="http://schemas.microsoft.com/office/powerpoint/2010/main" xmlns="" val="9406867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752600"/>
          </a:xfrm>
        </p:spPr>
        <p:txBody>
          <a:bodyPr>
            <a:normAutofit fontScale="90000"/>
          </a:bodyPr>
          <a:lstStyle/>
          <a:p>
            <a:r>
              <a:rPr lang="en-US" sz="3600" b="1" dirty="0"/>
              <a:t/>
            </a:r>
            <a:br>
              <a:rPr lang="en-US" sz="3600" b="1" dirty="0"/>
            </a:br>
            <a:r>
              <a:rPr lang="en-US" sz="3600" b="1" dirty="0" smtClean="0"/>
              <a:t/>
            </a:r>
            <a:br>
              <a:rPr lang="en-US" sz="3600" b="1" dirty="0" smtClean="0"/>
            </a:br>
            <a:r>
              <a:rPr lang="en-US" sz="3600" b="1" dirty="0" smtClean="0"/>
              <a:t>SAME-SEX MARRIAGE RIGHTS AND</a:t>
            </a:r>
            <a:br>
              <a:rPr lang="en-US" sz="3600" b="1" dirty="0" smtClean="0"/>
            </a:br>
            <a:r>
              <a:rPr lang="en-US" sz="3600" b="1" dirty="0" smtClean="0"/>
              <a:t>RESPONSIBILITIES UNDER NEW MEXICO LAWS </a:t>
            </a:r>
            <a:r>
              <a:rPr lang="en-US" sz="3600" b="1" u="sng" dirty="0" smtClean="0"/>
              <a:t>GENERALLY (Cont’d)</a:t>
            </a:r>
            <a:r>
              <a:rPr lang="en-US" u="sng" dirty="0" smtClean="0"/>
              <a:t/>
            </a:r>
            <a:br>
              <a:rPr lang="en-US" u="sng" dirty="0" smtClean="0"/>
            </a:br>
            <a:endParaRPr lang="en-US" u="sng" dirty="0"/>
          </a:p>
        </p:txBody>
      </p:sp>
      <p:sp>
        <p:nvSpPr>
          <p:cNvPr id="3" name="Content Placeholder 2"/>
          <p:cNvSpPr>
            <a:spLocks noGrp="1"/>
          </p:cNvSpPr>
          <p:nvPr>
            <p:ph idx="1"/>
          </p:nvPr>
        </p:nvSpPr>
        <p:spPr>
          <a:xfrm>
            <a:off x="457200" y="2057400"/>
            <a:ext cx="8229600" cy="4068763"/>
          </a:xfrm>
        </p:spPr>
        <p:txBody>
          <a:bodyPr/>
          <a:lstStyle/>
          <a:p>
            <a:pPr marL="0" indent="0">
              <a:buNone/>
            </a:pPr>
            <a:endParaRPr lang="en-US" sz="2400" dirty="0" smtClean="0"/>
          </a:p>
          <a:p>
            <a:pPr marL="0" indent="0">
              <a:buNone/>
            </a:pPr>
            <a:r>
              <a:rPr lang="en-US" sz="2400" dirty="0" smtClean="0"/>
              <a:t>Our state Supreme Court </a:t>
            </a:r>
            <a:r>
              <a:rPr lang="en-US" sz="2400" dirty="0"/>
              <a:t>further ruled that under all state statutes, rules, regulations, or common </a:t>
            </a:r>
            <a:r>
              <a:rPr lang="en-US" sz="2400" dirty="0" smtClean="0"/>
              <a:t>law:</a:t>
            </a:r>
          </a:p>
          <a:p>
            <a:pPr marL="0" indent="0">
              <a:buNone/>
            </a:pPr>
            <a:endParaRPr lang="en-US" sz="2400" dirty="0" smtClean="0"/>
          </a:p>
          <a:p>
            <a:pPr marL="0" indent="0">
              <a:buNone/>
            </a:pPr>
            <a:r>
              <a:rPr lang="en-US" sz="2400" dirty="0" smtClean="0"/>
              <a:t>“</a:t>
            </a:r>
            <a:r>
              <a:rPr lang="en-US" sz="2400" dirty="0"/>
              <a:t>whenever reference is made to marriage, husband, wife, spouse, family, immediate family, dependent, next of kin, widow, widower, or any other word, which, in context, denotes a marital relationship, the same shall apply to same-gender couples who choose to marry.”</a:t>
            </a:r>
          </a:p>
          <a:p>
            <a:pPr marL="0" indent="0">
              <a:buNone/>
            </a:pPr>
            <a:endParaRPr lang="en-US" dirty="0"/>
          </a:p>
        </p:txBody>
      </p:sp>
      <p:sp>
        <p:nvSpPr>
          <p:cNvPr id="7" name="Slide Number Placeholder 6"/>
          <p:cNvSpPr>
            <a:spLocks noGrp="1"/>
          </p:cNvSpPr>
          <p:nvPr>
            <p:ph type="sldNum" sz="quarter" idx="12"/>
          </p:nvPr>
        </p:nvSpPr>
        <p:spPr/>
        <p:txBody>
          <a:bodyPr/>
          <a:lstStyle/>
          <a:p>
            <a:fld id="{868A1D3F-E904-4CBB-A880-52714F9FF794}" type="slidenum">
              <a:rPr lang="en-US" smtClean="0"/>
              <a:pPr/>
              <a:t>11</a:t>
            </a:fld>
            <a:endParaRPr lang="en-US"/>
          </a:p>
        </p:txBody>
      </p:sp>
      <p:sp>
        <p:nvSpPr>
          <p:cNvPr id="8" name="Date Placeholder 7"/>
          <p:cNvSpPr>
            <a:spLocks noGrp="1"/>
          </p:cNvSpPr>
          <p:nvPr>
            <p:ph type="dt" sz="half" idx="10"/>
          </p:nvPr>
        </p:nvSpPr>
        <p:spPr/>
        <p:txBody>
          <a:bodyPr/>
          <a:lstStyle/>
          <a:p>
            <a:r>
              <a:rPr lang="en-US" smtClean="0"/>
              <a:t>2/25/2014</a:t>
            </a:r>
            <a:endParaRPr lang="en-US"/>
          </a:p>
        </p:txBody>
      </p:sp>
      <p:sp>
        <p:nvSpPr>
          <p:cNvPr id="9" name="Footer Placeholder 8"/>
          <p:cNvSpPr>
            <a:spLocks noGrp="1"/>
          </p:cNvSpPr>
          <p:nvPr>
            <p:ph type="ftr" sz="quarter" idx="11"/>
          </p:nvPr>
        </p:nvSpPr>
        <p:spPr/>
        <p:txBody>
          <a:bodyPr/>
          <a:lstStyle/>
          <a:p>
            <a:r>
              <a:rPr lang="en-US" smtClean="0"/>
              <a:t>Senior Citizens' Law Office, Albuquerque</a:t>
            </a:r>
            <a:endParaRPr lang="en-US"/>
          </a:p>
        </p:txBody>
      </p:sp>
    </p:spTree>
    <p:extLst>
      <p:ext uri="{BB962C8B-B14F-4D97-AF65-F5344CB8AC3E}">
        <p14:creationId xmlns:p14="http://schemas.microsoft.com/office/powerpoint/2010/main" xmlns="" val="37934355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normAutofit fontScale="90000"/>
          </a:bodyPr>
          <a:lstStyle/>
          <a:p>
            <a:r>
              <a:rPr lang="en-US" sz="3200" b="1" dirty="0" smtClean="0"/>
              <a:t/>
            </a:r>
            <a:br>
              <a:rPr lang="en-US" sz="3200" b="1" dirty="0" smtClean="0"/>
            </a:br>
            <a:r>
              <a:rPr lang="en-US" sz="3200" b="1" dirty="0" smtClean="0"/>
              <a:t>IMPLEMENTATION OF SAME-SEX MARRIAGE</a:t>
            </a:r>
            <a:br>
              <a:rPr lang="en-US" sz="3200" b="1" dirty="0" smtClean="0"/>
            </a:br>
            <a:r>
              <a:rPr lang="en-US" sz="3200" b="1" u="sng" dirty="0" smtClean="0"/>
              <a:t>RIGHTS AND RESPONSIBILITIES -- FEDERAL BENEFITS</a:t>
            </a:r>
            <a:r>
              <a:rPr lang="en-US" sz="3200" dirty="0" smtClean="0"/>
              <a:t/>
            </a:r>
            <a:br>
              <a:rPr lang="en-US" sz="3200" dirty="0" smtClean="0"/>
            </a:br>
            <a:endParaRPr lang="en-US" sz="3200" dirty="0"/>
          </a:p>
        </p:txBody>
      </p:sp>
      <p:sp>
        <p:nvSpPr>
          <p:cNvPr id="3" name="Content Placeholder 2"/>
          <p:cNvSpPr>
            <a:spLocks noGrp="1"/>
          </p:cNvSpPr>
          <p:nvPr>
            <p:ph idx="1"/>
          </p:nvPr>
        </p:nvSpPr>
        <p:spPr>
          <a:xfrm>
            <a:off x="457200" y="1219200"/>
            <a:ext cx="8229600" cy="4906963"/>
          </a:xfrm>
        </p:spPr>
        <p:txBody>
          <a:bodyPr>
            <a:normAutofit/>
          </a:bodyPr>
          <a:lstStyle/>
          <a:p>
            <a:pPr marL="0" indent="0">
              <a:buNone/>
            </a:pPr>
            <a:endParaRPr lang="en-US" sz="2000" dirty="0" smtClean="0"/>
          </a:p>
          <a:p>
            <a:pPr marL="0" indent="0">
              <a:buNone/>
            </a:pPr>
            <a:r>
              <a:rPr lang="en-US" sz="2000" dirty="0" smtClean="0"/>
              <a:t>Immediately </a:t>
            </a:r>
            <a:r>
              <a:rPr lang="en-US" sz="2000" dirty="0"/>
              <a:t>after the U.S. Supreme </a:t>
            </a:r>
            <a:r>
              <a:rPr lang="en-US" sz="2000" dirty="0" smtClean="0"/>
              <a:t>Court’s </a:t>
            </a:r>
            <a:r>
              <a:rPr lang="en-US" sz="2000" dirty="0"/>
              <a:t>decision in the </a:t>
            </a:r>
            <a:r>
              <a:rPr lang="en-US" sz="2000" u="sng" dirty="0"/>
              <a:t>Windsor</a:t>
            </a:r>
            <a:r>
              <a:rPr lang="en-US" sz="2000" dirty="0"/>
              <a:t> case, </a:t>
            </a:r>
            <a:r>
              <a:rPr lang="en-US" sz="2000" dirty="0" smtClean="0"/>
              <a:t>the federal government </a:t>
            </a:r>
            <a:r>
              <a:rPr lang="en-US" sz="2000" dirty="0"/>
              <a:t>began to implement the decision in all federal programs</a:t>
            </a:r>
            <a:r>
              <a:rPr lang="en-US" sz="2000" dirty="0" smtClean="0"/>
              <a:t>.</a:t>
            </a:r>
          </a:p>
          <a:p>
            <a:pPr marL="0" indent="0">
              <a:buNone/>
            </a:pPr>
            <a:endParaRPr lang="en-US" sz="2000" dirty="0" smtClean="0"/>
          </a:p>
          <a:p>
            <a:pPr marL="0" indent="0">
              <a:buNone/>
            </a:pPr>
            <a:r>
              <a:rPr lang="en-US" sz="2000" dirty="0" smtClean="0"/>
              <a:t>Within </a:t>
            </a:r>
            <a:r>
              <a:rPr lang="en-US" sz="2000" dirty="0"/>
              <a:t>a few months, same-sex married individuals and their families had been fully accorded equal rights under almost every program and law administered by federal executive agencies; </a:t>
            </a:r>
            <a:r>
              <a:rPr lang="en-US" sz="2000" i="1" dirty="0"/>
              <a:t>provided </a:t>
            </a:r>
            <a:r>
              <a:rPr lang="en-US" sz="2000" dirty="0" smtClean="0"/>
              <a:t>they married lawfully in a state or foreign country </a:t>
            </a:r>
            <a:r>
              <a:rPr lang="en-US" sz="2000" dirty="0"/>
              <a:t>that recognized same-sex marriages --- </a:t>
            </a:r>
            <a:r>
              <a:rPr lang="en-US" sz="2000" i="1" dirty="0"/>
              <a:t>even if their marriage is not recognized in their </a:t>
            </a:r>
            <a:r>
              <a:rPr lang="en-US" sz="2000" i="1" dirty="0" smtClean="0"/>
              <a:t>current state </a:t>
            </a:r>
            <a:r>
              <a:rPr lang="en-US" sz="2000" i="1" dirty="0"/>
              <a:t>of residence</a:t>
            </a:r>
            <a:r>
              <a:rPr lang="en-US" sz="2000" dirty="0" smtClean="0"/>
              <a:t>.</a:t>
            </a:r>
          </a:p>
          <a:p>
            <a:pPr marL="0" indent="0">
              <a:buNone/>
            </a:pPr>
            <a:endParaRPr lang="en-US" sz="2000" dirty="0" smtClean="0"/>
          </a:p>
          <a:p>
            <a:pPr marL="0" indent="0">
              <a:buNone/>
            </a:pPr>
            <a:r>
              <a:rPr lang="en-US" sz="2000" b="1" dirty="0" smtClean="0"/>
              <a:t>The </a:t>
            </a:r>
            <a:r>
              <a:rPr lang="en-US" sz="2000" b="1" dirty="0"/>
              <a:t>main exceptions for our purposes involve Social Security, Medicare, SSI, and </a:t>
            </a:r>
            <a:r>
              <a:rPr lang="en-US" sz="2000" b="1" dirty="0" smtClean="0"/>
              <a:t>Medicaid, discussed next.</a:t>
            </a:r>
            <a:endParaRPr lang="en-US" sz="2000" dirty="0"/>
          </a:p>
        </p:txBody>
      </p:sp>
      <p:sp>
        <p:nvSpPr>
          <p:cNvPr id="7" name="Slide Number Placeholder 6"/>
          <p:cNvSpPr>
            <a:spLocks noGrp="1"/>
          </p:cNvSpPr>
          <p:nvPr>
            <p:ph type="sldNum" sz="quarter" idx="12"/>
          </p:nvPr>
        </p:nvSpPr>
        <p:spPr/>
        <p:txBody>
          <a:bodyPr/>
          <a:lstStyle/>
          <a:p>
            <a:fld id="{868A1D3F-E904-4CBB-A880-52714F9FF794}" type="slidenum">
              <a:rPr lang="en-US" smtClean="0"/>
              <a:pPr/>
              <a:t>12</a:t>
            </a:fld>
            <a:endParaRPr lang="en-US"/>
          </a:p>
        </p:txBody>
      </p:sp>
      <p:sp>
        <p:nvSpPr>
          <p:cNvPr id="8" name="Date Placeholder 7"/>
          <p:cNvSpPr>
            <a:spLocks noGrp="1"/>
          </p:cNvSpPr>
          <p:nvPr>
            <p:ph type="dt" sz="half" idx="10"/>
          </p:nvPr>
        </p:nvSpPr>
        <p:spPr/>
        <p:txBody>
          <a:bodyPr/>
          <a:lstStyle/>
          <a:p>
            <a:r>
              <a:rPr lang="en-US" smtClean="0"/>
              <a:t>2/25/2014</a:t>
            </a:r>
            <a:endParaRPr lang="en-US"/>
          </a:p>
        </p:txBody>
      </p:sp>
      <p:sp>
        <p:nvSpPr>
          <p:cNvPr id="9" name="Footer Placeholder 8"/>
          <p:cNvSpPr>
            <a:spLocks noGrp="1"/>
          </p:cNvSpPr>
          <p:nvPr>
            <p:ph type="ftr" sz="quarter" idx="11"/>
          </p:nvPr>
        </p:nvSpPr>
        <p:spPr/>
        <p:txBody>
          <a:bodyPr/>
          <a:lstStyle/>
          <a:p>
            <a:r>
              <a:rPr lang="en-US" smtClean="0"/>
              <a:t>Senior Citizens' Law Office, Albuquerque</a:t>
            </a:r>
            <a:endParaRPr lang="en-US"/>
          </a:p>
        </p:txBody>
      </p:sp>
    </p:spTree>
    <p:extLst>
      <p:ext uri="{BB962C8B-B14F-4D97-AF65-F5344CB8AC3E}">
        <p14:creationId xmlns:p14="http://schemas.microsoft.com/office/powerpoint/2010/main" xmlns="" val="35793126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fontScale="90000"/>
          </a:bodyPr>
          <a:lstStyle/>
          <a:p>
            <a:r>
              <a:rPr lang="en-US" sz="3200" b="1" dirty="0" smtClean="0"/>
              <a:t/>
            </a:r>
            <a:br>
              <a:rPr lang="en-US" sz="3200" b="1" dirty="0" smtClean="0"/>
            </a:br>
            <a:r>
              <a:rPr lang="en-US" sz="3200" b="1" dirty="0" smtClean="0"/>
              <a:t>SAME-SEX MARRIAGE AND SOCIAL SECURITY,</a:t>
            </a:r>
            <a:br>
              <a:rPr lang="en-US" sz="3200" b="1" dirty="0" smtClean="0"/>
            </a:br>
            <a:r>
              <a:rPr lang="en-US" sz="3200" b="1" u="sng" dirty="0" smtClean="0"/>
              <a:t>SSI, MEDICARE, AND MEDICAID</a:t>
            </a:r>
            <a:r>
              <a:rPr lang="en-US" sz="3200" dirty="0" smtClean="0"/>
              <a:t/>
            </a:r>
            <a:br>
              <a:rPr lang="en-US" sz="3200" dirty="0" smtClean="0"/>
            </a:br>
            <a:endParaRPr lang="en-US" sz="3200" dirty="0"/>
          </a:p>
        </p:txBody>
      </p:sp>
      <p:sp>
        <p:nvSpPr>
          <p:cNvPr id="3" name="Content Placeholder 2"/>
          <p:cNvSpPr>
            <a:spLocks noGrp="1"/>
          </p:cNvSpPr>
          <p:nvPr>
            <p:ph idx="1"/>
          </p:nvPr>
        </p:nvSpPr>
        <p:spPr/>
        <p:txBody>
          <a:bodyPr>
            <a:normAutofit/>
          </a:bodyPr>
          <a:lstStyle/>
          <a:p>
            <a:pPr marL="0" indent="0">
              <a:buNone/>
            </a:pPr>
            <a:r>
              <a:rPr lang="en-US" sz="2000" dirty="0" smtClean="0"/>
              <a:t>Shortly </a:t>
            </a:r>
            <a:r>
              <a:rPr lang="en-US" sz="2000" dirty="0"/>
              <a:t>after the </a:t>
            </a:r>
            <a:r>
              <a:rPr lang="en-US" sz="2000" u="sng" dirty="0"/>
              <a:t>Windsor</a:t>
            </a:r>
            <a:r>
              <a:rPr lang="en-US" sz="2000" dirty="0"/>
              <a:t> decision was issued, the Social Security Administration (SSA) instructed its staff to begin accepting claims for </a:t>
            </a:r>
            <a:r>
              <a:rPr lang="en-US" sz="2000" dirty="0" smtClean="0"/>
              <a:t>Social Security and SSI benefits </a:t>
            </a:r>
            <a:r>
              <a:rPr lang="en-US" sz="2000" dirty="0"/>
              <a:t>from same-sex married </a:t>
            </a:r>
            <a:r>
              <a:rPr lang="en-US" sz="2000" dirty="0" smtClean="0"/>
              <a:t>spouses; but, although encouraging them to apply for benefits, placed a hold on all such applications.</a:t>
            </a:r>
          </a:p>
          <a:p>
            <a:pPr marL="0" indent="0">
              <a:buNone/>
            </a:pPr>
            <a:endParaRPr lang="en-US" sz="2000" dirty="0"/>
          </a:p>
          <a:p>
            <a:pPr marL="0" indent="0">
              <a:buNone/>
            </a:pPr>
            <a:r>
              <a:rPr lang="en-US" sz="2000" dirty="0" smtClean="0"/>
              <a:t>Thereafter</a:t>
            </a:r>
            <a:r>
              <a:rPr lang="en-US" sz="2000" dirty="0"/>
              <a:t>, the agency began to approve the processing </a:t>
            </a:r>
            <a:r>
              <a:rPr lang="en-US" sz="2000" dirty="0" smtClean="0"/>
              <a:t>of different </a:t>
            </a:r>
            <a:r>
              <a:rPr lang="en-US" sz="2000" dirty="0"/>
              <a:t>types of claims on a piecemeal basis.  The delay was partly due to the way pertinent terms are defined in the Social Security Act</a:t>
            </a:r>
            <a:r>
              <a:rPr lang="en-US" sz="2000" dirty="0" smtClean="0"/>
              <a:t>.</a:t>
            </a:r>
          </a:p>
          <a:p>
            <a:pPr marL="0" indent="0">
              <a:buNone/>
            </a:pPr>
            <a:endParaRPr lang="en-US" sz="2000" dirty="0"/>
          </a:p>
          <a:p>
            <a:pPr marL="0" indent="0">
              <a:buNone/>
            </a:pPr>
            <a:r>
              <a:rPr lang="en-US" sz="2000" dirty="0" smtClean="0"/>
              <a:t>We </a:t>
            </a:r>
            <a:r>
              <a:rPr lang="en-US" sz="2000" dirty="0"/>
              <a:t>summarize those approved types of claims next, </a:t>
            </a:r>
            <a:r>
              <a:rPr lang="en-US" sz="2000" dirty="0" smtClean="0"/>
              <a:t>but it important to be aware that </a:t>
            </a:r>
            <a:r>
              <a:rPr lang="en-US" sz="2000" b="1" dirty="0"/>
              <a:t>SSA is </a:t>
            </a:r>
            <a:r>
              <a:rPr lang="en-US" sz="2000" b="1" i="1" dirty="0"/>
              <a:t>not</a:t>
            </a:r>
            <a:r>
              <a:rPr lang="en-US" sz="2000" b="1" dirty="0"/>
              <a:t> currently processing </a:t>
            </a:r>
            <a:r>
              <a:rPr lang="en-US" sz="2000" b="1" i="1" dirty="0"/>
              <a:t>any</a:t>
            </a:r>
            <a:r>
              <a:rPr lang="en-US" sz="2000" b="1" dirty="0"/>
              <a:t> such claims by New Mexico residents, pending </a:t>
            </a:r>
            <a:r>
              <a:rPr lang="en-US" sz="2000" b="1" dirty="0" smtClean="0"/>
              <a:t>an opinion from the agency’s </a:t>
            </a:r>
            <a:r>
              <a:rPr lang="en-US" sz="2000" b="1" dirty="0"/>
              <a:t>legal </a:t>
            </a:r>
            <a:r>
              <a:rPr lang="en-US" sz="2000" b="1" dirty="0" smtClean="0"/>
              <a:t>counsel</a:t>
            </a:r>
            <a:r>
              <a:rPr lang="en-US" sz="2000" dirty="0" smtClean="0"/>
              <a:t>.</a:t>
            </a:r>
            <a:endParaRPr lang="en-US" sz="2000" dirty="0"/>
          </a:p>
        </p:txBody>
      </p:sp>
      <p:sp>
        <p:nvSpPr>
          <p:cNvPr id="7" name="Slide Number Placeholder 6"/>
          <p:cNvSpPr>
            <a:spLocks noGrp="1"/>
          </p:cNvSpPr>
          <p:nvPr>
            <p:ph type="sldNum" sz="quarter" idx="12"/>
          </p:nvPr>
        </p:nvSpPr>
        <p:spPr/>
        <p:txBody>
          <a:bodyPr/>
          <a:lstStyle/>
          <a:p>
            <a:fld id="{868A1D3F-E904-4CBB-A880-52714F9FF794}" type="slidenum">
              <a:rPr lang="en-US" smtClean="0"/>
              <a:pPr/>
              <a:t>13</a:t>
            </a:fld>
            <a:endParaRPr lang="en-US"/>
          </a:p>
        </p:txBody>
      </p:sp>
      <p:sp>
        <p:nvSpPr>
          <p:cNvPr id="8" name="Date Placeholder 7"/>
          <p:cNvSpPr>
            <a:spLocks noGrp="1"/>
          </p:cNvSpPr>
          <p:nvPr>
            <p:ph type="dt" sz="half" idx="10"/>
          </p:nvPr>
        </p:nvSpPr>
        <p:spPr/>
        <p:txBody>
          <a:bodyPr/>
          <a:lstStyle/>
          <a:p>
            <a:r>
              <a:rPr lang="en-US" smtClean="0"/>
              <a:t>2/25/2014</a:t>
            </a:r>
            <a:endParaRPr lang="en-US"/>
          </a:p>
        </p:txBody>
      </p:sp>
      <p:sp>
        <p:nvSpPr>
          <p:cNvPr id="9" name="Footer Placeholder 8"/>
          <p:cNvSpPr>
            <a:spLocks noGrp="1"/>
          </p:cNvSpPr>
          <p:nvPr>
            <p:ph type="ftr" sz="quarter" idx="11"/>
          </p:nvPr>
        </p:nvSpPr>
        <p:spPr/>
        <p:txBody>
          <a:bodyPr/>
          <a:lstStyle/>
          <a:p>
            <a:r>
              <a:rPr lang="en-US" smtClean="0"/>
              <a:t>Senior Citizens' Law Office, Albuquerque</a:t>
            </a:r>
            <a:endParaRPr lang="en-US"/>
          </a:p>
        </p:txBody>
      </p:sp>
    </p:spTree>
    <p:extLst>
      <p:ext uri="{BB962C8B-B14F-4D97-AF65-F5344CB8AC3E}">
        <p14:creationId xmlns:p14="http://schemas.microsoft.com/office/powerpoint/2010/main" xmlns="" val="33606922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fontScale="90000"/>
          </a:bodyPr>
          <a:lstStyle/>
          <a:p>
            <a:r>
              <a:rPr lang="en-US" sz="3200" b="1" dirty="0" smtClean="0"/>
              <a:t/>
            </a:r>
            <a:br>
              <a:rPr lang="en-US" sz="3200" b="1" dirty="0" smtClean="0"/>
            </a:br>
            <a:r>
              <a:rPr lang="en-US" sz="3200" b="1" u="sng" dirty="0" smtClean="0"/>
              <a:t>SOCIAL SECURITY “SPOUSAL” BENEFITS</a:t>
            </a:r>
            <a:r>
              <a:rPr lang="en-US" sz="3200" dirty="0" smtClean="0"/>
              <a:t/>
            </a:r>
            <a:br>
              <a:rPr lang="en-US" sz="3200" dirty="0" smtClean="0"/>
            </a:br>
            <a:endParaRPr lang="en-US" sz="3200" dirty="0"/>
          </a:p>
        </p:txBody>
      </p:sp>
      <p:sp>
        <p:nvSpPr>
          <p:cNvPr id="3" name="Content Placeholder 2"/>
          <p:cNvSpPr>
            <a:spLocks noGrp="1"/>
          </p:cNvSpPr>
          <p:nvPr>
            <p:ph idx="1"/>
          </p:nvPr>
        </p:nvSpPr>
        <p:spPr>
          <a:xfrm>
            <a:off x="457200" y="1143000"/>
            <a:ext cx="8229600" cy="4525963"/>
          </a:xfrm>
        </p:spPr>
        <p:txBody>
          <a:bodyPr>
            <a:normAutofit lnSpcReduction="10000"/>
          </a:bodyPr>
          <a:lstStyle/>
          <a:p>
            <a:pPr marL="0" indent="0">
              <a:buNone/>
            </a:pPr>
            <a:r>
              <a:rPr lang="en-US" sz="2000" dirty="0" smtClean="0"/>
              <a:t>Last </a:t>
            </a:r>
            <a:r>
              <a:rPr lang="en-US" sz="2000" dirty="0"/>
              <a:t>August SSA announced that </a:t>
            </a:r>
            <a:r>
              <a:rPr lang="en-US" sz="2000" dirty="0" smtClean="0"/>
              <a:t>benefits </a:t>
            </a:r>
            <a:r>
              <a:rPr lang="en-US" sz="2000" dirty="0"/>
              <a:t>for </a:t>
            </a:r>
            <a:r>
              <a:rPr lang="en-US" sz="2000" u="sng" dirty="0"/>
              <a:t>“</a:t>
            </a:r>
            <a:r>
              <a:rPr lang="en-US" sz="2000" i="1" u="sng" dirty="0"/>
              <a:t>aged</a:t>
            </a:r>
            <a:r>
              <a:rPr lang="en-US" sz="2000" u="sng" dirty="0"/>
              <a:t>” (</a:t>
            </a:r>
            <a:r>
              <a:rPr lang="en-US" sz="2000" i="1" u="sng" dirty="0"/>
              <a:t>i.e., </a:t>
            </a:r>
            <a:r>
              <a:rPr lang="en-US" sz="2000" u="sng" dirty="0"/>
              <a:t>age 62 and older) same-sex spouses</a:t>
            </a:r>
            <a:r>
              <a:rPr lang="en-US" sz="2000" dirty="0"/>
              <a:t> would be allowed, </a:t>
            </a:r>
            <a:r>
              <a:rPr lang="en-US" sz="2000" i="1" dirty="0"/>
              <a:t>provided that</a:t>
            </a:r>
            <a:r>
              <a:rPr lang="en-US" sz="2000" dirty="0"/>
              <a:t>: (1) the marriage took place in a state that </a:t>
            </a:r>
            <a:r>
              <a:rPr lang="en-US" sz="2000" b="1" i="1" dirty="0"/>
              <a:t>already</a:t>
            </a:r>
            <a:r>
              <a:rPr lang="en-US" sz="2000" dirty="0"/>
              <a:t> recognized same-sex marriages; </a:t>
            </a:r>
            <a:r>
              <a:rPr lang="en-US" sz="2000" i="1" dirty="0"/>
              <a:t>and</a:t>
            </a:r>
            <a:r>
              <a:rPr lang="en-US" sz="2000" dirty="0"/>
              <a:t> (2)</a:t>
            </a:r>
            <a:r>
              <a:rPr lang="en-US" sz="2000" i="1" dirty="0"/>
              <a:t> </a:t>
            </a:r>
            <a:r>
              <a:rPr lang="en-US" sz="2000" dirty="0"/>
              <a:t>at the time of the application (or while the claim is pending final adjudication), the worker is domiciled in a state that recognizes same-sex </a:t>
            </a:r>
            <a:r>
              <a:rPr lang="en-US" sz="2000" dirty="0" smtClean="0"/>
              <a:t>marriage.  </a:t>
            </a:r>
            <a:r>
              <a:rPr lang="en-US" sz="2000" dirty="0"/>
              <a:t>The two states do not have to be the same</a:t>
            </a:r>
            <a:r>
              <a:rPr lang="en-US" sz="2000" dirty="0" smtClean="0"/>
              <a:t>.</a:t>
            </a:r>
          </a:p>
          <a:p>
            <a:pPr marL="0" indent="0">
              <a:buNone/>
            </a:pPr>
            <a:endParaRPr lang="en-US" sz="2000" dirty="0"/>
          </a:p>
          <a:p>
            <a:pPr marL="0" indent="0">
              <a:buNone/>
            </a:pPr>
            <a:r>
              <a:rPr lang="en-US" sz="2000" dirty="0"/>
              <a:t>In December, SSA further announced that </a:t>
            </a:r>
            <a:r>
              <a:rPr lang="en-US" sz="2000" dirty="0" smtClean="0"/>
              <a:t>benefits for the </a:t>
            </a:r>
            <a:r>
              <a:rPr lang="en-US" sz="2000" i="1" u="sng" dirty="0"/>
              <a:t>surviving </a:t>
            </a:r>
            <a:r>
              <a:rPr lang="en-US" sz="2000" u="sng" dirty="0" smtClean="0"/>
              <a:t>spouses  </a:t>
            </a:r>
            <a:r>
              <a:rPr lang="en-US" sz="2000" dirty="0" smtClean="0"/>
              <a:t>of </a:t>
            </a:r>
            <a:r>
              <a:rPr lang="en-US" sz="2000" dirty="0"/>
              <a:t>a same-sex marriage would be allowed, </a:t>
            </a:r>
            <a:r>
              <a:rPr lang="en-US" sz="2000" i="1" dirty="0"/>
              <a:t>provided that</a:t>
            </a:r>
            <a:r>
              <a:rPr lang="en-US" sz="2000" dirty="0"/>
              <a:t>: (1) the marriage took place in a state that </a:t>
            </a:r>
            <a:r>
              <a:rPr lang="en-US" sz="2000" b="1" i="1" dirty="0"/>
              <a:t>already</a:t>
            </a:r>
            <a:r>
              <a:rPr lang="en-US" sz="2000" dirty="0"/>
              <a:t> recognized the marriage; and (2)</a:t>
            </a:r>
            <a:r>
              <a:rPr lang="en-US" sz="2000" i="1" dirty="0"/>
              <a:t> </a:t>
            </a:r>
            <a:r>
              <a:rPr lang="en-US" sz="2000" dirty="0"/>
              <a:t>at the time of death, the worker was  domiciled in a state that recognizes same-sex </a:t>
            </a:r>
            <a:r>
              <a:rPr lang="en-US" sz="2000" dirty="0" smtClean="0"/>
              <a:t>marriage.  </a:t>
            </a:r>
            <a:r>
              <a:rPr lang="en-US" sz="2000" dirty="0"/>
              <a:t>The two states do not have to be the same.</a:t>
            </a:r>
          </a:p>
          <a:p>
            <a:pPr marL="0" indent="0">
              <a:buNone/>
            </a:pPr>
            <a:r>
              <a:rPr lang="en-US" sz="2000" b="1" dirty="0" smtClean="0"/>
              <a:t>As previously noted, any such claims by New Mexico residents are not yet being processed.</a:t>
            </a:r>
          </a:p>
          <a:p>
            <a:pPr marL="0" indent="0">
              <a:buNone/>
            </a:pPr>
            <a:endParaRPr lang="en-US" sz="2000" dirty="0"/>
          </a:p>
        </p:txBody>
      </p:sp>
      <p:sp>
        <p:nvSpPr>
          <p:cNvPr id="7" name="Slide Number Placeholder 6"/>
          <p:cNvSpPr>
            <a:spLocks noGrp="1"/>
          </p:cNvSpPr>
          <p:nvPr>
            <p:ph type="sldNum" sz="quarter" idx="12"/>
          </p:nvPr>
        </p:nvSpPr>
        <p:spPr/>
        <p:txBody>
          <a:bodyPr/>
          <a:lstStyle/>
          <a:p>
            <a:fld id="{868A1D3F-E904-4CBB-A880-52714F9FF794}" type="slidenum">
              <a:rPr lang="en-US" smtClean="0"/>
              <a:pPr/>
              <a:t>14</a:t>
            </a:fld>
            <a:endParaRPr lang="en-US"/>
          </a:p>
        </p:txBody>
      </p:sp>
      <p:sp>
        <p:nvSpPr>
          <p:cNvPr id="8" name="Date Placeholder 7"/>
          <p:cNvSpPr>
            <a:spLocks noGrp="1"/>
          </p:cNvSpPr>
          <p:nvPr>
            <p:ph type="dt" sz="half" idx="10"/>
          </p:nvPr>
        </p:nvSpPr>
        <p:spPr/>
        <p:txBody>
          <a:bodyPr/>
          <a:lstStyle/>
          <a:p>
            <a:r>
              <a:rPr lang="en-US" smtClean="0"/>
              <a:t>2/25/2014</a:t>
            </a:r>
            <a:endParaRPr lang="en-US"/>
          </a:p>
        </p:txBody>
      </p:sp>
      <p:sp>
        <p:nvSpPr>
          <p:cNvPr id="9" name="Footer Placeholder 8"/>
          <p:cNvSpPr>
            <a:spLocks noGrp="1"/>
          </p:cNvSpPr>
          <p:nvPr>
            <p:ph type="ftr" sz="quarter" idx="11"/>
          </p:nvPr>
        </p:nvSpPr>
        <p:spPr/>
        <p:txBody>
          <a:bodyPr/>
          <a:lstStyle/>
          <a:p>
            <a:r>
              <a:rPr lang="en-US" smtClean="0"/>
              <a:t>Senior Citizens' Law Office, Albuquerque</a:t>
            </a:r>
            <a:endParaRPr lang="en-US"/>
          </a:p>
        </p:txBody>
      </p:sp>
    </p:spTree>
    <p:extLst>
      <p:ext uri="{BB962C8B-B14F-4D97-AF65-F5344CB8AC3E}">
        <p14:creationId xmlns:p14="http://schemas.microsoft.com/office/powerpoint/2010/main" xmlns="" val="20079916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fontScale="90000"/>
          </a:bodyPr>
          <a:lstStyle/>
          <a:p>
            <a:r>
              <a:rPr lang="en-US" sz="3200" b="1" dirty="0" smtClean="0"/>
              <a:t/>
            </a:r>
            <a:br>
              <a:rPr lang="en-US" sz="3200" b="1" dirty="0" smtClean="0"/>
            </a:br>
            <a:r>
              <a:rPr lang="en-US" sz="3200" b="1" u="sng" dirty="0" smtClean="0"/>
              <a:t>SSI BENEFITS</a:t>
            </a:r>
            <a:r>
              <a:rPr lang="en-US" sz="3200" dirty="0" smtClean="0"/>
              <a:t/>
            </a:r>
            <a:br>
              <a:rPr lang="en-US" sz="3200" dirty="0" smtClean="0"/>
            </a:br>
            <a:endParaRPr lang="en-US" sz="3200" dirty="0"/>
          </a:p>
        </p:txBody>
      </p:sp>
      <p:sp>
        <p:nvSpPr>
          <p:cNvPr id="3" name="Content Placeholder 2"/>
          <p:cNvSpPr>
            <a:spLocks noGrp="1"/>
          </p:cNvSpPr>
          <p:nvPr>
            <p:ph idx="1"/>
          </p:nvPr>
        </p:nvSpPr>
        <p:spPr>
          <a:xfrm>
            <a:off x="457200" y="1295400"/>
            <a:ext cx="8229600" cy="4830763"/>
          </a:xfrm>
        </p:spPr>
        <p:txBody>
          <a:bodyPr>
            <a:normAutofit/>
          </a:bodyPr>
          <a:lstStyle/>
          <a:p>
            <a:pPr marL="0" indent="0">
              <a:buNone/>
            </a:pPr>
            <a:r>
              <a:rPr lang="en-US" sz="2000" dirty="0" smtClean="0"/>
              <a:t>“Supplemental Security Income” (SSI) </a:t>
            </a:r>
            <a:r>
              <a:rPr lang="en-US" sz="2000" dirty="0"/>
              <a:t>is a needs-based cash assistance benefit </a:t>
            </a:r>
            <a:r>
              <a:rPr lang="en-US" sz="2000" dirty="0" smtClean="0"/>
              <a:t>administered by SSA, that is available </a:t>
            </a:r>
            <a:r>
              <a:rPr lang="en-US" sz="2000" dirty="0"/>
              <a:t>to individuals and married </a:t>
            </a:r>
            <a:r>
              <a:rPr lang="en-US" sz="2000" dirty="0" smtClean="0"/>
              <a:t>couples who are age 65 and older, or disabled.  </a:t>
            </a:r>
            <a:r>
              <a:rPr lang="en-US" sz="2000" b="1" dirty="0" smtClean="0"/>
              <a:t>New Mexico residents who get SSI benefits automatically get </a:t>
            </a:r>
            <a:r>
              <a:rPr lang="en-US" sz="2000" b="1" i="1" dirty="0" smtClean="0"/>
              <a:t>Medicaid</a:t>
            </a:r>
            <a:r>
              <a:rPr lang="en-US" sz="2000" b="1" dirty="0" smtClean="0"/>
              <a:t> as well.</a:t>
            </a:r>
          </a:p>
          <a:p>
            <a:pPr marL="0" indent="0">
              <a:buNone/>
            </a:pPr>
            <a:endParaRPr lang="en-US" sz="2000" dirty="0"/>
          </a:p>
          <a:p>
            <a:pPr marL="0" indent="0">
              <a:buNone/>
            </a:pPr>
            <a:r>
              <a:rPr lang="en-US" sz="2000" dirty="0" smtClean="0"/>
              <a:t>SSA also initially </a:t>
            </a:r>
            <a:r>
              <a:rPr lang="en-US" sz="2000" dirty="0"/>
              <a:t>placed </a:t>
            </a:r>
            <a:r>
              <a:rPr lang="en-US" sz="2000" dirty="0" smtClean="0"/>
              <a:t>a hold on all </a:t>
            </a:r>
            <a:r>
              <a:rPr lang="en-US" sz="2000" dirty="0"/>
              <a:t>SSI claims submitted by same-sex married </a:t>
            </a:r>
            <a:r>
              <a:rPr lang="en-US" sz="2000" dirty="0" smtClean="0"/>
              <a:t>individuals.  </a:t>
            </a:r>
            <a:r>
              <a:rPr lang="en-US" sz="2000" dirty="0"/>
              <a:t>It was not until January 9, 20</a:t>
            </a:r>
            <a:r>
              <a:rPr lang="en-US" sz="2000" i="1" dirty="0"/>
              <a:t>14 </a:t>
            </a:r>
            <a:r>
              <a:rPr lang="en-US" sz="2000" dirty="0"/>
              <a:t>that SSA adopted rules for approving </a:t>
            </a:r>
            <a:r>
              <a:rPr lang="en-US" sz="2000" dirty="0" smtClean="0"/>
              <a:t>such SSI claims.  The </a:t>
            </a:r>
            <a:r>
              <a:rPr lang="en-US" sz="2000" dirty="0"/>
              <a:t>rules apply </a:t>
            </a:r>
            <a:r>
              <a:rPr lang="en-US" sz="2000" dirty="0" smtClean="0"/>
              <a:t>to </a:t>
            </a:r>
            <a:r>
              <a:rPr lang="en-US" sz="2000" dirty="0"/>
              <a:t>claimants who </a:t>
            </a:r>
            <a:r>
              <a:rPr lang="en-US" sz="2000" dirty="0" smtClean="0"/>
              <a:t>would be considered </a:t>
            </a:r>
            <a:r>
              <a:rPr lang="en-US" sz="2000" dirty="0"/>
              <a:t>married for </a:t>
            </a:r>
            <a:r>
              <a:rPr lang="en-US" sz="2000" dirty="0" smtClean="0"/>
              <a:t>Social Security purposes </a:t>
            </a:r>
            <a:r>
              <a:rPr lang="en-US" sz="2000" i="1" dirty="0"/>
              <a:t>or </a:t>
            </a:r>
            <a:r>
              <a:rPr lang="en-US" sz="2000" dirty="0"/>
              <a:t>were legally married under the laws of the state where both spouses have their “permanent home</a:t>
            </a:r>
            <a:r>
              <a:rPr lang="en-US" sz="2000" dirty="0" smtClean="0"/>
              <a:t>.”</a:t>
            </a:r>
          </a:p>
          <a:p>
            <a:pPr marL="0" indent="0">
              <a:buNone/>
            </a:pPr>
            <a:r>
              <a:rPr lang="en-US" sz="2000" dirty="0" smtClean="0"/>
              <a:t> </a:t>
            </a:r>
          </a:p>
          <a:p>
            <a:pPr marL="0" indent="0">
              <a:buNone/>
            </a:pPr>
            <a:r>
              <a:rPr lang="en-US" sz="2000" dirty="0" smtClean="0"/>
              <a:t>These </a:t>
            </a:r>
            <a:r>
              <a:rPr lang="en-US" sz="2000" dirty="0"/>
              <a:t>requirements would be satisfied by most same-sex couples residing in New </a:t>
            </a:r>
            <a:r>
              <a:rPr lang="en-US" sz="2000" dirty="0" smtClean="0"/>
              <a:t>Mexico, but as previously noted </a:t>
            </a:r>
            <a:r>
              <a:rPr lang="en-US" sz="2000" b="1" dirty="0" smtClean="0"/>
              <a:t>such claims by New Mexico residents are not yet being processed.</a:t>
            </a:r>
            <a:endParaRPr lang="en-US" sz="2000" dirty="0"/>
          </a:p>
        </p:txBody>
      </p:sp>
      <p:sp>
        <p:nvSpPr>
          <p:cNvPr id="7" name="Slide Number Placeholder 6"/>
          <p:cNvSpPr>
            <a:spLocks noGrp="1"/>
          </p:cNvSpPr>
          <p:nvPr>
            <p:ph type="sldNum" sz="quarter" idx="12"/>
          </p:nvPr>
        </p:nvSpPr>
        <p:spPr/>
        <p:txBody>
          <a:bodyPr/>
          <a:lstStyle/>
          <a:p>
            <a:fld id="{868A1D3F-E904-4CBB-A880-52714F9FF794}" type="slidenum">
              <a:rPr lang="en-US" smtClean="0"/>
              <a:pPr/>
              <a:t>15</a:t>
            </a:fld>
            <a:endParaRPr lang="en-US"/>
          </a:p>
        </p:txBody>
      </p:sp>
      <p:sp>
        <p:nvSpPr>
          <p:cNvPr id="8" name="Date Placeholder 7"/>
          <p:cNvSpPr>
            <a:spLocks noGrp="1"/>
          </p:cNvSpPr>
          <p:nvPr>
            <p:ph type="dt" sz="half" idx="10"/>
          </p:nvPr>
        </p:nvSpPr>
        <p:spPr/>
        <p:txBody>
          <a:bodyPr/>
          <a:lstStyle/>
          <a:p>
            <a:r>
              <a:rPr lang="en-US" smtClean="0"/>
              <a:t>2/25/2014</a:t>
            </a:r>
            <a:endParaRPr lang="en-US"/>
          </a:p>
        </p:txBody>
      </p:sp>
      <p:sp>
        <p:nvSpPr>
          <p:cNvPr id="9" name="Footer Placeholder 8"/>
          <p:cNvSpPr>
            <a:spLocks noGrp="1"/>
          </p:cNvSpPr>
          <p:nvPr>
            <p:ph type="ftr" sz="quarter" idx="11"/>
          </p:nvPr>
        </p:nvSpPr>
        <p:spPr/>
        <p:txBody>
          <a:bodyPr/>
          <a:lstStyle/>
          <a:p>
            <a:r>
              <a:rPr lang="en-US" smtClean="0"/>
              <a:t>Senior Citizens' Law Office, Albuquerque</a:t>
            </a:r>
            <a:endParaRPr lang="en-US"/>
          </a:p>
        </p:txBody>
      </p:sp>
    </p:spTree>
    <p:extLst>
      <p:ext uri="{BB962C8B-B14F-4D97-AF65-F5344CB8AC3E}">
        <p14:creationId xmlns:p14="http://schemas.microsoft.com/office/powerpoint/2010/main" xmlns="" val="3896537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r>
              <a:rPr lang="en-US" sz="3200" b="1" dirty="0" smtClean="0"/>
              <a:t/>
            </a:r>
            <a:br>
              <a:rPr lang="en-US" sz="3200" b="1" dirty="0" smtClean="0"/>
            </a:br>
            <a:r>
              <a:rPr lang="en-US" sz="3200" b="1" u="sng" dirty="0" smtClean="0"/>
              <a:t>MEDICARE COVERAGE</a:t>
            </a:r>
            <a:r>
              <a:rPr lang="en-US" sz="3200" dirty="0" smtClean="0"/>
              <a:t/>
            </a:r>
            <a:br>
              <a:rPr lang="en-US" sz="3200" dirty="0" smtClean="0"/>
            </a:br>
            <a:endParaRPr lang="en-US" sz="3200" dirty="0"/>
          </a:p>
        </p:txBody>
      </p:sp>
      <p:sp>
        <p:nvSpPr>
          <p:cNvPr id="3" name="Content Placeholder 2"/>
          <p:cNvSpPr>
            <a:spLocks noGrp="1"/>
          </p:cNvSpPr>
          <p:nvPr>
            <p:ph idx="1"/>
          </p:nvPr>
        </p:nvSpPr>
        <p:spPr>
          <a:xfrm>
            <a:off x="457200" y="1143000"/>
            <a:ext cx="8229600" cy="4983163"/>
          </a:xfrm>
        </p:spPr>
        <p:txBody>
          <a:bodyPr>
            <a:normAutofit/>
          </a:bodyPr>
          <a:lstStyle/>
          <a:p>
            <a:pPr marL="0" indent="0">
              <a:buNone/>
            </a:pPr>
            <a:r>
              <a:rPr lang="en-US" sz="2000" dirty="0" smtClean="0"/>
              <a:t>Eligibility for Medicare is based </a:t>
            </a:r>
            <a:r>
              <a:rPr lang="en-US" sz="2000" dirty="0"/>
              <a:t>primarily </a:t>
            </a:r>
            <a:r>
              <a:rPr lang="en-US" sz="2000" dirty="0" smtClean="0"/>
              <a:t>on </a:t>
            </a:r>
            <a:r>
              <a:rPr lang="en-US" sz="2000" i="1" dirty="0"/>
              <a:t>eligibility </a:t>
            </a:r>
            <a:r>
              <a:rPr lang="en-US" sz="2000" dirty="0"/>
              <a:t>for Social </a:t>
            </a:r>
            <a:r>
              <a:rPr lang="en-US" sz="2000" dirty="0" smtClean="0"/>
              <a:t>Security (or Railroad Retirement benefits), </a:t>
            </a:r>
            <a:r>
              <a:rPr lang="en-US" sz="2000" dirty="0"/>
              <a:t>though some </a:t>
            </a:r>
            <a:r>
              <a:rPr lang="en-US" sz="2000" dirty="0" smtClean="0"/>
              <a:t>government </a:t>
            </a:r>
            <a:r>
              <a:rPr lang="en-US" sz="2000" dirty="0"/>
              <a:t>workers </a:t>
            </a:r>
            <a:r>
              <a:rPr lang="en-US" sz="2000" dirty="0" smtClean="0"/>
              <a:t>are </a:t>
            </a:r>
            <a:r>
              <a:rPr lang="en-US" sz="2000" dirty="0"/>
              <a:t>eligible </a:t>
            </a:r>
            <a:r>
              <a:rPr lang="en-US" sz="2000" dirty="0" smtClean="0"/>
              <a:t>based on </a:t>
            </a:r>
            <a:r>
              <a:rPr lang="en-US" sz="2000" dirty="0"/>
              <a:t>contributions to the Medicare Trust Fund.  The spouses of those </a:t>
            </a:r>
            <a:r>
              <a:rPr lang="en-US" sz="2000" dirty="0" smtClean="0"/>
              <a:t> </a:t>
            </a:r>
            <a:r>
              <a:rPr lang="en-US" sz="2000" dirty="0"/>
              <a:t>individuals can also qualify for Medicare. </a:t>
            </a:r>
            <a:endParaRPr lang="en-US" sz="2000" dirty="0" smtClean="0"/>
          </a:p>
          <a:p>
            <a:pPr marL="0" indent="0">
              <a:buNone/>
            </a:pPr>
            <a:endParaRPr lang="en-US" sz="2000" dirty="0" smtClean="0"/>
          </a:p>
          <a:p>
            <a:pPr marL="0" indent="0">
              <a:buNone/>
            </a:pPr>
            <a:r>
              <a:rPr lang="en-US" sz="2000" dirty="0" smtClean="0"/>
              <a:t>Same-sex married spouses can be eligible as spouses if they are 65 or older.  However, </a:t>
            </a:r>
            <a:r>
              <a:rPr lang="en-US" sz="2000" b="1" dirty="0" smtClean="0"/>
              <a:t>because of the hold on Social Security claims for New Mexicans, Medicare applications based on marital status for New Mexico same-sex spouses are also being kept on hold.</a:t>
            </a:r>
            <a:endParaRPr lang="en-US" sz="800" b="1" dirty="0" smtClean="0"/>
          </a:p>
          <a:p>
            <a:pPr marL="0" indent="0">
              <a:buNone/>
            </a:pPr>
            <a:endParaRPr lang="en-US" sz="2000" b="1" dirty="0" smtClean="0"/>
          </a:p>
          <a:p>
            <a:pPr marL="0" indent="0">
              <a:buNone/>
            </a:pPr>
            <a:r>
              <a:rPr lang="en-US" sz="2000" dirty="0" smtClean="0"/>
              <a:t>Ironically, because Medicare beneficiaries with </a:t>
            </a:r>
            <a:r>
              <a:rPr lang="en-US" sz="2000" i="1" dirty="0" smtClean="0"/>
              <a:t>tax </a:t>
            </a:r>
            <a:r>
              <a:rPr lang="en-US" sz="2000" dirty="0" smtClean="0"/>
              <a:t>reported income </a:t>
            </a:r>
            <a:r>
              <a:rPr lang="en-US" sz="2000" dirty="0"/>
              <a:t>above specified levels must pay higher amounts for their </a:t>
            </a:r>
            <a:r>
              <a:rPr lang="en-US" sz="2000" dirty="0" smtClean="0"/>
              <a:t>Medicare Part B </a:t>
            </a:r>
            <a:r>
              <a:rPr lang="en-US" sz="2000" dirty="0"/>
              <a:t>and D </a:t>
            </a:r>
            <a:r>
              <a:rPr lang="en-US" sz="2000" dirty="0" smtClean="0"/>
              <a:t>premiums, the income of a New Mexico beneficiary’s same-sex spouse can apparently be counted for that purpose even though that spouse cannot yet get Medicare.</a:t>
            </a:r>
          </a:p>
          <a:p>
            <a:pPr marL="0" indent="0">
              <a:buNone/>
            </a:pPr>
            <a:endParaRPr lang="en-US" sz="2000" dirty="0"/>
          </a:p>
        </p:txBody>
      </p:sp>
      <p:sp>
        <p:nvSpPr>
          <p:cNvPr id="7" name="Slide Number Placeholder 6"/>
          <p:cNvSpPr>
            <a:spLocks noGrp="1"/>
          </p:cNvSpPr>
          <p:nvPr>
            <p:ph type="sldNum" sz="quarter" idx="12"/>
          </p:nvPr>
        </p:nvSpPr>
        <p:spPr/>
        <p:txBody>
          <a:bodyPr/>
          <a:lstStyle/>
          <a:p>
            <a:fld id="{868A1D3F-E904-4CBB-A880-52714F9FF794}" type="slidenum">
              <a:rPr lang="en-US" smtClean="0"/>
              <a:pPr/>
              <a:t>16</a:t>
            </a:fld>
            <a:endParaRPr lang="en-US"/>
          </a:p>
        </p:txBody>
      </p:sp>
      <p:sp>
        <p:nvSpPr>
          <p:cNvPr id="8" name="Date Placeholder 7"/>
          <p:cNvSpPr>
            <a:spLocks noGrp="1"/>
          </p:cNvSpPr>
          <p:nvPr>
            <p:ph type="dt" sz="half" idx="10"/>
          </p:nvPr>
        </p:nvSpPr>
        <p:spPr/>
        <p:txBody>
          <a:bodyPr/>
          <a:lstStyle/>
          <a:p>
            <a:r>
              <a:rPr lang="en-US" smtClean="0"/>
              <a:t>2/25/2014</a:t>
            </a:r>
            <a:endParaRPr lang="en-US"/>
          </a:p>
        </p:txBody>
      </p:sp>
      <p:sp>
        <p:nvSpPr>
          <p:cNvPr id="9" name="Footer Placeholder 8"/>
          <p:cNvSpPr>
            <a:spLocks noGrp="1"/>
          </p:cNvSpPr>
          <p:nvPr>
            <p:ph type="ftr" sz="quarter" idx="11"/>
          </p:nvPr>
        </p:nvSpPr>
        <p:spPr/>
        <p:txBody>
          <a:bodyPr/>
          <a:lstStyle/>
          <a:p>
            <a:r>
              <a:rPr lang="en-US" smtClean="0"/>
              <a:t>Senior Citizens' Law Office, Albuquerque</a:t>
            </a:r>
            <a:endParaRPr lang="en-US"/>
          </a:p>
        </p:txBody>
      </p:sp>
    </p:spTree>
    <p:extLst>
      <p:ext uri="{BB962C8B-B14F-4D97-AF65-F5344CB8AC3E}">
        <p14:creationId xmlns:p14="http://schemas.microsoft.com/office/powerpoint/2010/main" xmlns="" val="15324258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sz="3200" b="1" dirty="0" smtClean="0"/>
              <a:t/>
            </a:r>
            <a:br>
              <a:rPr lang="en-US" sz="3200" b="1" dirty="0" smtClean="0"/>
            </a:br>
            <a:r>
              <a:rPr lang="en-US" sz="3200" b="1" u="sng" dirty="0" smtClean="0"/>
              <a:t>MEDICAID COVERAGE</a:t>
            </a:r>
            <a:r>
              <a:rPr lang="en-US" sz="3200" dirty="0" smtClean="0"/>
              <a:t/>
            </a:r>
            <a:br>
              <a:rPr lang="en-US" sz="3200" dirty="0" smtClean="0"/>
            </a:br>
            <a:endParaRPr lang="en-US" sz="3200" dirty="0"/>
          </a:p>
        </p:txBody>
      </p:sp>
      <p:sp>
        <p:nvSpPr>
          <p:cNvPr id="3" name="Content Placeholder 2"/>
          <p:cNvSpPr>
            <a:spLocks noGrp="1"/>
          </p:cNvSpPr>
          <p:nvPr>
            <p:ph idx="1"/>
          </p:nvPr>
        </p:nvSpPr>
        <p:spPr>
          <a:xfrm>
            <a:off x="457200" y="1066800"/>
            <a:ext cx="8229600" cy="5059363"/>
          </a:xfrm>
        </p:spPr>
        <p:txBody>
          <a:bodyPr>
            <a:normAutofit/>
          </a:bodyPr>
          <a:lstStyle/>
          <a:p>
            <a:pPr marL="0" indent="0">
              <a:buNone/>
            </a:pPr>
            <a:r>
              <a:rPr lang="en-US" sz="2000" dirty="0" smtClean="0"/>
              <a:t>Medicaid </a:t>
            </a:r>
            <a:r>
              <a:rPr lang="en-US" sz="2000" dirty="0"/>
              <a:t>is </a:t>
            </a:r>
            <a:r>
              <a:rPr lang="en-US" sz="2000" dirty="0" smtClean="0"/>
              <a:t>a </a:t>
            </a:r>
            <a:r>
              <a:rPr lang="en-US" sz="2000" dirty="0"/>
              <a:t>federal/state “partnership,” </a:t>
            </a:r>
            <a:r>
              <a:rPr lang="en-US" sz="2000" dirty="0" smtClean="0"/>
              <a:t>in which both </a:t>
            </a:r>
            <a:r>
              <a:rPr lang="en-US" sz="2000" dirty="0"/>
              <a:t>levels of government establish program </a:t>
            </a:r>
            <a:r>
              <a:rPr lang="en-US" sz="2000" dirty="0" smtClean="0"/>
              <a:t>rules and share </a:t>
            </a:r>
            <a:r>
              <a:rPr lang="en-US" sz="2000" dirty="0"/>
              <a:t>program funding.  Married </a:t>
            </a:r>
            <a:r>
              <a:rPr lang="en-US" sz="2000" dirty="0" smtClean="0"/>
              <a:t>couples </a:t>
            </a:r>
            <a:r>
              <a:rPr lang="en-US" sz="2000" dirty="0"/>
              <a:t>have several </a:t>
            </a:r>
            <a:r>
              <a:rPr lang="en-US" sz="2000" dirty="0" smtClean="0"/>
              <a:t>rights </a:t>
            </a:r>
            <a:r>
              <a:rPr lang="en-US" sz="2000" dirty="0"/>
              <a:t>and </a:t>
            </a:r>
            <a:r>
              <a:rPr lang="en-US" sz="2000" dirty="0" smtClean="0"/>
              <a:t>responsibilities under Medicaid, including: in determining financial eligibility; financial </a:t>
            </a:r>
            <a:r>
              <a:rPr lang="en-US" sz="2000" dirty="0"/>
              <a:t>protections </a:t>
            </a:r>
            <a:r>
              <a:rPr lang="en-US" sz="2000" dirty="0" smtClean="0"/>
              <a:t>when their spouse is </a:t>
            </a:r>
            <a:r>
              <a:rPr lang="en-US" sz="2000" dirty="0"/>
              <a:t>receiving certain long term care </a:t>
            </a:r>
            <a:r>
              <a:rPr lang="en-US" sz="2000" dirty="0" smtClean="0"/>
              <a:t>coverage; </a:t>
            </a:r>
            <a:r>
              <a:rPr lang="en-US" sz="2000" dirty="0"/>
              <a:t>and exceptions to transfer of assets penalties and estate </a:t>
            </a:r>
            <a:r>
              <a:rPr lang="en-US" sz="2000" dirty="0" smtClean="0"/>
              <a:t>recovery.</a:t>
            </a:r>
          </a:p>
          <a:p>
            <a:pPr marL="0" indent="0">
              <a:buNone/>
            </a:pPr>
            <a:endParaRPr lang="en-US" sz="2000" dirty="0"/>
          </a:p>
          <a:p>
            <a:pPr marL="0" indent="0">
              <a:buNone/>
            </a:pPr>
            <a:r>
              <a:rPr lang="en-US" sz="2000" dirty="0"/>
              <a:t>Last September the federal Medicaid agency informed states that they could choose not to afford such rights and protections to same-sex married </a:t>
            </a:r>
            <a:r>
              <a:rPr lang="en-US" sz="2000" dirty="0" smtClean="0"/>
              <a:t>individuals, if </a:t>
            </a:r>
            <a:r>
              <a:rPr lang="en-US" sz="2000" dirty="0"/>
              <a:t>their state </a:t>
            </a:r>
            <a:r>
              <a:rPr lang="en-US" sz="2000" dirty="0" smtClean="0"/>
              <a:t>does </a:t>
            </a:r>
            <a:r>
              <a:rPr lang="en-US" sz="2000" dirty="0"/>
              <a:t>not recognize same-sex marriage</a:t>
            </a:r>
            <a:r>
              <a:rPr lang="en-US" sz="2000" dirty="0" smtClean="0"/>
              <a:t>.  As a result of our state </a:t>
            </a:r>
            <a:r>
              <a:rPr lang="en-US" sz="2000" dirty="0"/>
              <a:t>Supreme Court’s </a:t>
            </a:r>
            <a:r>
              <a:rPr lang="en-US" sz="2000" dirty="0" smtClean="0"/>
              <a:t>decision, same-sex married couples in New Mexico should have equal access to all Medicaid rights and responsibilities.</a:t>
            </a:r>
            <a:endParaRPr lang="en-US" sz="2000" dirty="0"/>
          </a:p>
          <a:p>
            <a:pPr marL="0" indent="0">
              <a:buNone/>
            </a:pPr>
            <a:endParaRPr lang="en-US" dirty="0"/>
          </a:p>
        </p:txBody>
      </p:sp>
      <p:sp>
        <p:nvSpPr>
          <p:cNvPr id="7" name="Slide Number Placeholder 6"/>
          <p:cNvSpPr>
            <a:spLocks noGrp="1"/>
          </p:cNvSpPr>
          <p:nvPr>
            <p:ph type="sldNum" sz="quarter" idx="12"/>
          </p:nvPr>
        </p:nvSpPr>
        <p:spPr/>
        <p:txBody>
          <a:bodyPr/>
          <a:lstStyle/>
          <a:p>
            <a:fld id="{868A1D3F-E904-4CBB-A880-52714F9FF794}" type="slidenum">
              <a:rPr lang="en-US" smtClean="0"/>
              <a:pPr/>
              <a:t>17</a:t>
            </a:fld>
            <a:endParaRPr lang="en-US"/>
          </a:p>
        </p:txBody>
      </p:sp>
      <p:sp>
        <p:nvSpPr>
          <p:cNvPr id="8" name="Date Placeholder 7"/>
          <p:cNvSpPr>
            <a:spLocks noGrp="1"/>
          </p:cNvSpPr>
          <p:nvPr>
            <p:ph type="dt" sz="half" idx="10"/>
          </p:nvPr>
        </p:nvSpPr>
        <p:spPr/>
        <p:txBody>
          <a:bodyPr/>
          <a:lstStyle/>
          <a:p>
            <a:r>
              <a:rPr lang="en-US" smtClean="0"/>
              <a:t>2/25/2014</a:t>
            </a:r>
            <a:endParaRPr lang="en-US"/>
          </a:p>
        </p:txBody>
      </p:sp>
      <p:sp>
        <p:nvSpPr>
          <p:cNvPr id="9" name="Footer Placeholder 8"/>
          <p:cNvSpPr>
            <a:spLocks noGrp="1"/>
          </p:cNvSpPr>
          <p:nvPr>
            <p:ph type="ftr" sz="quarter" idx="11"/>
          </p:nvPr>
        </p:nvSpPr>
        <p:spPr/>
        <p:txBody>
          <a:bodyPr/>
          <a:lstStyle/>
          <a:p>
            <a:r>
              <a:rPr lang="en-US" smtClean="0"/>
              <a:t>Senior Citizens' Law Office, Albuquerque</a:t>
            </a:r>
            <a:endParaRPr lang="en-US"/>
          </a:p>
        </p:txBody>
      </p:sp>
    </p:spTree>
    <p:extLst>
      <p:ext uri="{BB962C8B-B14F-4D97-AF65-F5344CB8AC3E}">
        <p14:creationId xmlns:p14="http://schemas.microsoft.com/office/powerpoint/2010/main" xmlns="" val="38740562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200" b="1" dirty="0" smtClean="0"/>
              <a:t/>
            </a:r>
            <a:br>
              <a:rPr lang="en-US" sz="3200" b="1" dirty="0" smtClean="0"/>
            </a:br>
            <a:r>
              <a:rPr lang="en-US" sz="3200" b="1" dirty="0" smtClean="0"/>
              <a:t>IMPLEMENTATION OF SAME-SEX MARRIAGE RIGHTS</a:t>
            </a:r>
            <a:br>
              <a:rPr lang="en-US" sz="3200" b="1" dirty="0" smtClean="0"/>
            </a:br>
            <a:r>
              <a:rPr lang="en-US" sz="3200" b="1" u="sng" dirty="0" smtClean="0"/>
              <a:t>AND RESPONSIBILITIES UNDER NEW MEXICO LAWS</a:t>
            </a:r>
            <a:r>
              <a:rPr lang="en-US" sz="3200" dirty="0" smtClean="0"/>
              <a:t/>
            </a:r>
            <a:br>
              <a:rPr lang="en-US" sz="3200" dirty="0" smtClean="0"/>
            </a:br>
            <a:endParaRPr lang="en-US" sz="3200" dirty="0"/>
          </a:p>
        </p:txBody>
      </p:sp>
      <p:sp>
        <p:nvSpPr>
          <p:cNvPr id="3" name="Content Placeholder 2"/>
          <p:cNvSpPr>
            <a:spLocks noGrp="1"/>
          </p:cNvSpPr>
          <p:nvPr>
            <p:ph idx="1"/>
          </p:nvPr>
        </p:nvSpPr>
        <p:spPr/>
        <p:txBody>
          <a:bodyPr>
            <a:normAutofit/>
          </a:bodyPr>
          <a:lstStyle/>
          <a:p>
            <a:pPr marL="0" indent="0">
              <a:buNone/>
            </a:pPr>
            <a:r>
              <a:rPr lang="en-US" sz="2000" dirty="0" smtClean="0"/>
              <a:t>Employees </a:t>
            </a:r>
            <a:r>
              <a:rPr lang="en-US" sz="2000" dirty="0"/>
              <a:t>of most state and local </a:t>
            </a:r>
            <a:r>
              <a:rPr lang="en-US" sz="2000" dirty="0" smtClean="0"/>
              <a:t>“government” </a:t>
            </a:r>
            <a:r>
              <a:rPr lang="en-US" sz="2000" dirty="0"/>
              <a:t>agencies </a:t>
            </a:r>
            <a:r>
              <a:rPr lang="en-US" sz="2000" dirty="0" smtClean="0"/>
              <a:t>(including </a:t>
            </a:r>
            <a:r>
              <a:rPr lang="en-US" sz="2000" dirty="0"/>
              <a:t>schools and state </a:t>
            </a:r>
            <a:r>
              <a:rPr lang="en-US" sz="2000" dirty="0" smtClean="0"/>
              <a:t>colleges) </a:t>
            </a:r>
            <a:r>
              <a:rPr lang="en-US" sz="2000" dirty="0"/>
              <a:t>have access to several benefits, all or most of which can be extended to their spouses and dependents.  The same is true of </a:t>
            </a:r>
            <a:r>
              <a:rPr lang="en-US" sz="2000" i="1" dirty="0"/>
              <a:t>retirees</a:t>
            </a:r>
            <a:r>
              <a:rPr lang="en-US" sz="2000" dirty="0"/>
              <a:t> from those </a:t>
            </a:r>
            <a:r>
              <a:rPr lang="en-US" sz="2000" dirty="0" smtClean="0"/>
              <a:t>agencies, </a:t>
            </a:r>
            <a:r>
              <a:rPr lang="en-US" sz="2000" dirty="0"/>
              <a:t>for whom monthly annuities, health, and other types of benefits are available</a:t>
            </a:r>
            <a:r>
              <a:rPr lang="en-US" sz="2000" dirty="0" smtClean="0"/>
              <a:t>.</a:t>
            </a:r>
          </a:p>
          <a:p>
            <a:pPr marL="0" indent="0">
              <a:buNone/>
            </a:pPr>
            <a:endParaRPr lang="en-US" sz="2000" dirty="0" smtClean="0"/>
          </a:p>
          <a:p>
            <a:pPr marL="0" indent="0">
              <a:buNone/>
            </a:pPr>
            <a:r>
              <a:rPr lang="en-US" sz="2000" dirty="0" smtClean="0"/>
              <a:t>Several state agencies </a:t>
            </a:r>
            <a:r>
              <a:rPr lang="en-US" sz="2000" dirty="0"/>
              <a:t>administer these </a:t>
            </a:r>
            <a:r>
              <a:rPr lang="en-US" sz="2000" dirty="0" smtClean="0"/>
              <a:t>benefits, </a:t>
            </a:r>
            <a:r>
              <a:rPr lang="en-US" sz="2000" i="1" dirty="0" smtClean="0"/>
              <a:t>e.g., </a:t>
            </a:r>
            <a:r>
              <a:rPr lang="en-US" sz="2000" dirty="0" smtClean="0"/>
              <a:t>the General </a:t>
            </a:r>
            <a:r>
              <a:rPr lang="en-US" sz="2000" dirty="0"/>
              <a:t>Services </a:t>
            </a:r>
            <a:r>
              <a:rPr lang="en-US" sz="2000" dirty="0" smtClean="0"/>
              <a:t>Department, the </a:t>
            </a:r>
            <a:r>
              <a:rPr lang="en-US" sz="2000" dirty="0"/>
              <a:t>New Mexico Public Schools Insurance Authority, the </a:t>
            </a:r>
            <a:r>
              <a:rPr lang="en-US" sz="2000" dirty="0" smtClean="0"/>
              <a:t>Public </a:t>
            </a:r>
            <a:r>
              <a:rPr lang="en-US" sz="2000" dirty="0"/>
              <a:t>Employees Retirement Association, and the NM Retiree Health Coverage Authority.  Some major </a:t>
            </a:r>
            <a:r>
              <a:rPr lang="en-US" sz="2000" dirty="0" smtClean="0"/>
              <a:t>entities </a:t>
            </a:r>
            <a:r>
              <a:rPr lang="en-US" sz="2000" dirty="0"/>
              <a:t>such as the University of New Mexico and New Mexico State University </a:t>
            </a:r>
            <a:r>
              <a:rPr lang="en-US" sz="2000" dirty="0" smtClean="0"/>
              <a:t>administer their </a:t>
            </a:r>
            <a:r>
              <a:rPr lang="en-US" sz="2000" dirty="0"/>
              <a:t>own retiree health coverage plans</a:t>
            </a:r>
            <a:r>
              <a:rPr lang="en-US" sz="2000" dirty="0" smtClean="0"/>
              <a:t>.  SCLO has contacted several of these agencies, and all who responded say they are already providing equal treatment to same-sex married couples.   </a:t>
            </a:r>
            <a:endParaRPr lang="en-US" sz="2000" dirty="0"/>
          </a:p>
          <a:p>
            <a:pPr marL="0" indent="0">
              <a:buNone/>
            </a:pPr>
            <a:endParaRPr lang="en-US" sz="2000" dirty="0"/>
          </a:p>
        </p:txBody>
      </p:sp>
      <p:sp>
        <p:nvSpPr>
          <p:cNvPr id="7" name="Slide Number Placeholder 6"/>
          <p:cNvSpPr>
            <a:spLocks noGrp="1"/>
          </p:cNvSpPr>
          <p:nvPr>
            <p:ph type="sldNum" sz="quarter" idx="12"/>
          </p:nvPr>
        </p:nvSpPr>
        <p:spPr/>
        <p:txBody>
          <a:bodyPr/>
          <a:lstStyle/>
          <a:p>
            <a:fld id="{868A1D3F-E904-4CBB-A880-52714F9FF794}" type="slidenum">
              <a:rPr lang="en-US" smtClean="0"/>
              <a:pPr/>
              <a:t>18</a:t>
            </a:fld>
            <a:endParaRPr lang="en-US"/>
          </a:p>
        </p:txBody>
      </p:sp>
      <p:sp>
        <p:nvSpPr>
          <p:cNvPr id="8" name="Date Placeholder 7"/>
          <p:cNvSpPr>
            <a:spLocks noGrp="1"/>
          </p:cNvSpPr>
          <p:nvPr>
            <p:ph type="dt" sz="half" idx="10"/>
          </p:nvPr>
        </p:nvSpPr>
        <p:spPr/>
        <p:txBody>
          <a:bodyPr/>
          <a:lstStyle/>
          <a:p>
            <a:r>
              <a:rPr lang="en-US" smtClean="0"/>
              <a:t>2/25/2014</a:t>
            </a:r>
            <a:endParaRPr lang="en-US"/>
          </a:p>
        </p:txBody>
      </p:sp>
      <p:sp>
        <p:nvSpPr>
          <p:cNvPr id="9" name="Footer Placeholder 8"/>
          <p:cNvSpPr>
            <a:spLocks noGrp="1"/>
          </p:cNvSpPr>
          <p:nvPr>
            <p:ph type="ftr" sz="quarter" idx="11"/>
          </p:nvPr>
        </p:nvSpPr>
        <p:spPr/>
        <p:txBody>
          <a:bodyPr/>
          <a:lstStyle/>
          <a:p>
            <a:r>
              <a:rPr lang="en-US" smtClean="0"/>
              <a:t>Senior Citizens' Law Office, Albuquerque</a:t>
            </a:r>
            <a:endParaRPr lang="en-US"/>
          </a:p>
        </p:txBody>
      </p:sp>
    </p:spTree>
    <p:extLst>
      <p:ext uri="{BB962C8B-B14F-4D97-AF65-F5344CB8AC3E}">
        <p14:creationId xmlns:p14="http://schemas.microsoft.com/office/powerpoint/2010/main" xmlns="" val="30523009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u="sng" dirty="0" smtClean="0"/>
              <a:t>FEDERAL </a:t>
            </a:r>
            <a:r>
              <a:rPr lang="en-US" sz="3200" b="1" u="sng" dirty="0"/>
              <a:t>TAXATION</a:t>
            </a:r>
            <a:endParaRPr lang="en-US" sz="3200" u="sng" dirty="0"/>
          </a:p>
        </p:txBody>
      </p:sp>
      <p:sp>
        <p:nvSpPr>
          <p:cNvPr id="3" name="Content Placeholder 2"/>
          <p:cNvSpPr>
            <a:spLocks noGrp="1"/>
          </p:cNvSpPr>
          <p:nvPr>
            <p:ph idx="1"/>
          </p:nvPr>
        </p:nvSpPr>
        <p:spPr>
          <a:xfrm>
            <a:off x="457200" y="1371600"/>
            <a:ext cx="8229600" cy="4754563"/>
          </a:xfrm>
        </p:spPr>
        <p:txBody>
          <a:bodyPr>
            <a:normAutofit/>
          </a:bodyPr>
          <a:lstStyle/>
          <a:p>
            <a:pPr marL="0" indent="0">
              <a:buNone/>
            </a:pPr>
            <a:endParaRPr lang="en-US" sz="2000" dirty="0" smtClean="0"/>
          </a:p>
          <a:p>
            <a:pPr marL="0" indent="0">
              <a:buNone/>
            </a:pPr>
            <a:r>
              <a:rPr lang="en-US" sz="2000" dirty="0" smtClean="0"/>
              <a:t>The U.S. Supreme </a:t>
            </a:r>
            <a:r>
              <a:rPr lang="en-US" sz="2000" dirty="0"/>
              <a:t>Court’s decision in the </a:t>
            </a:r>
            <a:r>
              <a:rPr lang="en-US" sz="2000" u="sng" dirty="0"/>
              <a:t>Windsor</a:t>
            </a:r>
            <a:r>
              <a:rPr lang="en-US" sz="2000" dirty="0"/>
              <a:t> case directly involved equal access by a same-sex married individual to a federal tax </a:t>
            </a:r>
            <a:r>
              <a:rPr lang="en-US" sz="2000" dirty="0" smtClean="0"/>
              <a:t>benefit.  The IRS quickly clarified that the decision would apply to </a:t>
            </a:r>
            <a:r>
              <a:rPr lang="en-US" sz="2000" dirty="0"/>
              <a:t>federal taxes </a:t>
            </a:r>
            <a:r>
              <a:rPr lang="en-US" sz="2000" dirty="0" smtClean="0"/>
              <a:t>generally.</a:t>
            </a:r>
          </a:p>
          <a:p>
            <a:pPr marL="0" indent="0">
              <a:buNone/>
            </a:pPr>
            <a:r>
              <a:rPr lang="en-US" sz="2000" dirty="0" smtClean="0"/>
              <a:t> </a:t>
            </a:r>
          </a:p>
          <a:p>
            <a:pPr marL="0" indent="0">
              <a:buNone/>
            </a:pPr>
            <a:r>
              <a:rPr lang="en-US" sz="2000" dirty="0" smtClean="0"/>
              <a:t>IRS </a:t>
            </a:r>
            <a:r>
              <a:rPr lang="en-US" sz="2000" dirty="0"/>
              <a:t>rulings </a:t>
            </a:r>
            <a:r>
              <a:rPr lang="en-US" sz="2000" dirty="0" smtClean="0"/>
              <a:t>provide </a:t>
            </a:r>
            <a:r>
              <a:rPr lang="en-US" sz="2000" dirty="0"/>
              <a:t>that same-sex marriages will be recognized for all federal tax purposes if they were celebrated in a jurisdiction which </a:t>
            </a:r>
            <a:r>
              <a:rPr lang="en-US" sz="2000" dirty="0" smtClean="0"/>
              <a:t>recognized such marriages, </a:t>
            </a:r>
            <a:r>
              <a:rPr lang="en-US" sz="2000" dirty="0"/>
              <a:t>even if the spouses are currently living in a </a:t>
            </a:r>
            <a:r>
              <a:rPr lang="en-US" sz="2000" dirty="0" smtClean="0"/>
              <a:t>state that does not.</a:t>
            </a:r>
          </a:p>
          <a:p>
            <a:pPr marL="0" indent="0">
              <a:buNone/>
            </a:pPr>
            <a:endParaRPr lang="en-US" sz="2000" dirty="0" smtClean="0"/>
          </a:p>
          <a:p>
            <a:pPr marL="0" indent="0">
              <a:buNone/>
            </a:pPr>
            <a:r>
              <a:rPr lang="en-US" sz="2000" dirty="0" smtClean="0"/>
              <a:t>The IRS also clarified that same-sex </a:t>
            </a:r>
            <a:r>
              <a:rPr lang="en-US" sz="2000" dirty="0"/>
              <a:t>couples can seek </a:t>
            </a:r>
            <a:r>
              <a:rPr lang="en-US" sz="2000" i="1" dirty="0"/>
              <a:t>retroactive </a:t>
            </a:r>
            <a:r>
              <a:rPr lang="en-US" sz="2000" dirty="0"/>
              <a:t>adjustments and refunds of </a:t>
            </a:r>
            <a:r>
              <a:rPr lang="en-US" sz="2000" dirty="0" smtClean="0"/>
              <a:t>various types of tax liability for up to three </a:t>
            </a:r>
            <a:r>
              <a:rPr lang="en-US" sz="2000" dirty="0"/>
              <a:t>prior tax </a:t>
            </a:r>
            <a:r>
              <a:rPr lang="en-US" sz="2000" dirty="0" smtClean="0"/>
              <a:t>years; but since same-sex marriage was “legalized” here only last year, that should affect few New Mexico residents.  Consultation with a tax professional will be wise.</a:t>
            </a:r>
          </a:p>
        </p:txBody>
      </p:sp>
      <p:sp>
        <p:nvSpPr>
          <p:cNvPr id="7" name="Slide Number Placeholder 6"/>
          <p:cNvSpPr>
            <a:spLocks noGrp="1"/>
          </p:cNvSpPr>
          <p:nvPr>
            <p:ph type="sldNum" sz="quarter" idx="12"/>
          </p:nvPr>
        </p:nvSpPr>
        <p:spPr/>
        <p:txBody>
          <a:bodyPr/>
          <a:lstStyle/>
          <a:p>
            <a:fld id="{868A1D3F-E904-4CBB-A880-52714F9FF794}" type="slidenum">
              <a:rPr lang="en-US" smtClean="0"/>
              <a:pPr/>
              <a:t>19</a:t>
            </a:fld>
            <a:endParaRPr lang="en-US"/>
          </a:p>
        </p:txBody>
      </p:sp>
      <p:sp>
        <p:nvSpPr>
          <p:cNvPr id="8" name="Date Placeholder 7"/>
          <p:cNvSpPr>
            <a:spLocks noGrp="1"/>
          </p:cNvSpPr>
          <p:nvPr>
            <p:ph type="dt" sz="half" idx="10"/>
          </p:nvPr>
        </p:nvSpPr>
        <p:spPr/>
        <p:txBody>
          <a:bodyPr/>
          <a:lstStyle/>
          <a:p>
            <a:r>
              <a:rPr lang="en-US" smtClean="0"/>
              <a:t>2/25/2014</a:t>
            </a:r>
            <a:endParaRPr lang="en-US"/>
          </a:p>
        </p:txBody>
      </p:sp>
      <p:sp>
        <p:nvSpPr>
          <p:cNvPr id="9" name="Footer Placeholder 8"/>
          <p:cNvSpPr>
            <a:spLocks noGrp="1"/>
          </p:cNvSpPr>
          <p:nvPr>
            <p:ph type="ftr" sz="quarter" idx="11"/>
          </p:nvPr>
        </p:nvSpPr>
        <p:spPr/>
        <p:txBody>
          <a:bodyPr/>
          <a:lstStyle/>
          <a:p>
            <a:r>
              <a:rPr lang="en-US" smtClean="0"/>
              <a:t>Senior Citizens' Law Office, Albuquerque</a:t>
            </a:r>
            <a:endParaRPr lang="en-US"/>
          </a:p>
        </p:txBody>
      </p:sp>
    </p:spTree>
    <p:extLst>
      <p:ext uri="{BB962C8B-B14F-4D97-AF65-F5344CB8AC3E}">
        <p14:creationId xmlns:p14="http://schemas.microsoft.com/office/powerpoint/2010/main" xmlns="" val="41190211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sz="1400" b="1" dirty="0" smtClean="0"/>
              <a:t/>
            </a:r>
            <a:br>
              <a:rPr lang="en-US" sz="1400" b="1" dirty="0" smtClean="0"/>
            </a:br>
            <a:r>
              <a:rPr lang="en-US" sz="1400" b="1" dirty="0"/>
              <a:t/>
            </a:r>
            <a:br>
              <a:rPr lang="en-US" sz="1400" b="1" dirty="0"/>
            </a:br>
            <a:r>
              <a:rPr lang="en-US" sz="3600" b="1" u="sng" dirty="0" smtClean="0"/>
              <a:t>OVERVIEW</a:t>
            </a:r>
            <a:r>
              <a:rPr lang="en-US" dirty="0" smtClean="0"/>
              <a:t/>
            </a:r>
            <a:br>
              <a:rPr lang="en-US" dirty="0" smtClean="0"/>
            </a:br>
            <a:endParaRPr lang="en-US" dirty="0"/>
          </a:p>
        </p:txBody>
      </p:sp>
      <p:sp>
        <p:nvSpPr>
          <p:cNvPr id="3" name="Content Placeholder 2"/>
          <p:cNvSpPr>
            <a:spLocks noGrp="1"/>
          </p:cNvSpPr>
          <p:nvPr>
            <p:ph idx="1"/>
          </p:nvPr>
        </p:nvSpPr>
        <p:spPr>
          <a:xfrm>
            <a:off x="457200" y="1066800"/>
            <a:ext cx="8229600" cy="5059363"/>
          </a:xfrm>
        </p:spPr>
        <p:txBody>
          <a:bodyPr>
            <a:normAutofit/>
          </a:bodyPr>
          <a:lstStyle/>
          <a:p>
            <a:pPr marL="0" indent="0">
              <a:buNone/>
            </a:pPr>
            <a:endParaRPr lang="en-US" sz="2400" dirty="0" smtClean="0"/>
          </a:p>
          <a:p>
            <a:pPr marL="0" indent="0">
              <a:buNone/>
            </a:pPr>
            <a:r>
              <a:rPr lang="en-US" sz="2000" dirty="0" smtClean="0"/>
              <a:t>The </a:t>
            </a:r>
            <a:r>
              <a:rPr lang="en-US" sz="2000" dirty="0"/>
              <a:t>status of marriage is relevant to rights and responsibilities under an enormous number of laws related to matters ranging from taxation, to property ownership and inheritance, to contracts and liability for debts, to government benefits, and more</a:t>
            </a:r>
            <a:r>
              <a:rPr lang="en-US" sz="2000" dirty="0" smtClean="0"/>
              <a:t>.</a:t>
            </a:r>
          </a:p>
          <a:p>
            <a:pPr marL="0" indent="0">
              <a:buNone/>
            </a:pPr>
            <a:endParaRPr lang="en-US" sz="2000" dirty="0" smtClean="0"/>
          </a:p>
          <a:p>
            <a:pPr marL="0" indent="0">
              <a:buNone/>
            </a:pPr>
            <a:r>
              <a:rPr lang="en-US" sz="2000" dirty="0" smtClean="0"/>
              <a:t>This </a:t>
            </a:r>
            <a:r>
              <a:rPr lang="en-US" sz="2000" dirty="0"/>
              <a:t>presentation focuses mainly on how that status for same-sex married couples now applies to a variety of federal and state government </a:t>
            </a:r>
            <a:r>
              <a:rPr lang="en-US" sz="2000" i="1" dirty="0"/>
              <a:t>benefits</a:t>
            </a:r>
            <a:r>
              <a:rPr lang="en-US" sz="2000" dirty="0"/>
              <a:t>, an extremely broad topic by itself</a:t>
            </a:r>
            <a:r>
              <a:rPr lang="en-US" sz="2000" dirty="0" smtClean="0"/>
              <a:t>.  We are presenting general information, not individual legal advice.</a:t>
            </a:r>
          </a:p>
          <a:p>
            <a:pPr marL="0" indent="0">
              <a:buNone/>
            </a:pPr>
            <a:endParaRPr lang="en-US" sz="2000" dirty="0" smtClean="0"/>
          </a:p>
          <a:p>
            <a:pPr marL="0" indent="0">
              <a:buNone/>
            </a:pPr>
            <a:r>
              <a:rPr lang="en-US" sz="2000" dirty="0" smtClean="0"/>
              <a:t>We </a:t>
            </a:r>
            <a:r>
              <a:rPr lang="en-US" sz="2000" dirty="0"/>
              <a:t>will devote only limited attention to </a:t>
            </a:r>
            <a:r>
              <a:rPr lang="en-US" sz="2000" dirty="0" smtClean="0"/>
              <a:t>the </a:t>
            </a:r>
            <a:r>
              <a:rPr lang="en-US" sz="2000" dirty="0"/>
              <a:t>important impact </a:t>
            </a:r>
            <a:r>
              <a:rPr lang="en-US" sz="2000" dirty="0" smtClean="0"/>
              <a:t>of same-sex marriage on </a:t>
            </a:r>
            <a:r>
              <a:rPr lang="en-US" sz="2000" dirty="0"/>
              <a:t>property and other state law rights, and taxation.</a:t>
            </a:r>
          </a:p>
        </p:txBody>
      </p:sp>
      <p:sp>
        <p:nvSpPr>
          <p:cNvPr id="7" name="Slide Number Placeholder 6"/>
          <p:cNvSpPr>
            <a:spLocks noGrp="1"/>
          </p:cNvSpPr>
          <p:nvPr>
            <p:ph type="sldNum" sz="quarter" idx="12"/>
          </p:nvPr>
        </p:nvSpPr>
        <p:spPr/>
        <p:txBody>
          <a:bodyPr/>
          <a:lstStyle/>
          <a:p>
            <a:fld id="{868A1D3F-E904-4CBB-A880-52714F9FF794}" type="slidenum">
              <a:rPr lang="en-US" smtClean="0"/>
              <a:pPr/>
              <a:t>2</a:t>
            </a:fld>
            <a:endParaRPr lang="en-US"/>
          </a:p>
        </p:txBody>
      </p:sp>
      <p:sp>
        <p:nvSpPr>
          <p:cNvPr id="8" name="Date Placeholder 7"/>
          <p:cNvSpPr>
            <a:spLocks noGrp="1"/>
          </p:cNvSpPr>
          <p:nvPr>
            <p:ph type="dt" sz="half" idx="10"/>
          </p:nvPr>
        </p:nvSpPr>
        <p:spPr/>
        <p:txBody>
          <a:bodyPr/>
          <a:lstStyle/>
          <a:p>
            <a:r>
              <a:rPr lang="en-US" smtClean="0"/>
              <a:t>2/25/2014</a:t>
            </a:r>
            <a:endParaRPr lang="en-US"/>
          </a:p>
        </p:txBody>
      </p:sp>
      <p:sp>
        <p:nvSpPr>
          <p:cNvPr id="9" name="Footer Placeholder 8"/>
          <p:cNvSpPr>
            <a:spLocks noGrp="1"/>
          </p:cNvSpPr>
          <p:nvPr>
            <p:ph type="ftr" sz="quarter" idx="11"/>
          </p:nvPr>
        </p:nvSpPr>
        <p:spPr/>
        <p:txBody>
          <a:bodyPr/>
          <a:lstStyle/>
          <a:p>
            <a:r>
              <a:rPr lang="en-US" smtClean="0"/>
              <a:t>Senior Citizens' Law Office, Albuquerque</a:t>
            </a:r>
            <a:endParaRPr lang="en-US"/>
          </a:p>
        </p:txBody>
      </p:sp>
    </p:spTree>
    <p:extLst>
      <p:ext uri="{BB962C8B-B14F-4D97-AF65-F5344CB8AC3E}">
        <p14:creationId xmlns:p14="http://schemas.microsoft.com/office/powerpoint/2010/main" xmlns="" val="24301190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fontScale="90000"/>
          </a:bodyPr>
          <a:lstStyle/>
          <a:p>
            <a:r>
              <a:rPr lang="en-US" sz="3200" b="1" dirty="0" smtClean="0"/>
              <a:t/>
            </a:r>
            <a:br>
              <a:rPr lang="en-US" sz="3200" b="1" dirty="0" smtClean="0"/>
            </a:br>
            <a:r>
              <a:rPr lang="en-US" sz="3200" b="1" u="sng" dirty="0" smtClean="0"/>
              <a:t>PRIVATE HEALTH INSURANCE </a:t>
            </a:r>
            <a:r>
              <a:rPr lang="en-US" sz="3200" b="1" u="sng" dirty="0"/>
              <a:t>PURCHASE SUBSIDIES</a:t>
            </a:r>
            <a:r>
              <a:rPr lang="en-US" sz="3200" dirty="0"/>
              <a:t/>
            </a:r>
            <a:br>
              <a:rPr lang="en-US" sz="3200" dirty="0"/>
            </a:br>
            <a:endParaRPr lang="en-US" sz="3200" dirty="0"/>
          </a:p>
        </p:txBody>
      </p:sp>
      <p:sp>
        <p:nvSpPr>
          <p:cNvPr id="3" name="Content Placeholder 2"/>
          <p:cNvSpPr>
            <a:spLocks noGrp="1"/>
          </p:cNvSpPr>
          <p:nvPr>
            <p:ph idx="1"/>
          </p:nvPr>
        </p:nvSpPr>
        <p:spPr/>
        <p:txBody>
          <a:bodyPr>
            <a:normAutofit/>
          </a:bodyPr>
          <a:lstStyle/>
          <a:p>
            <a:pPr marL="0" indent="0">
              <a:buNone/>
            </a:pPr>
            <a:r>
              <a:rPr lang="en-US" sz="2000" dirty="0" smtClean="0"/>
              <a:t>The </a:t>
            </a:r>
            <a:r>
              <a:rPr lang="en-US" sz="2000" dirty="0"/>
              <a:t>federal Affordable Care Act </a:t>
            </a:r>
            <a:r>
              <a:rPr lang="en-US" sz="2000" dirty="0" smtClean="0"/>
              <a:t>authorized </a:t>
            </a:r>
            <a:r>
              <a:rPr lang="en-US" sz="2000" dirty="0"/>
              <a:t>the establishment of Health Insurance Exchanges (a/k/a “Marketplaces</a:t>
            </a:r>
            <a:r>
              <a:rPr lang="en-US" sz="2000" dirty="0" smtClean="0"/>
              <a:t>”), through which individuals and families can purchase private health insurance policies.</a:t>
            </a:r>
          </a:p>
          <a:p>
            <a:pPr marL="0" indent="0">
              <a:buNone/>
            </a:pPr>
            <a:endParaRPr lang="en-US" sz="2000" dirty="0" smtClean="0"/>
          </a:p>
          <a:p>
            <a:pPr marL="0" indent="0">
              <a:buNone/>
            </a:pPr>
            <a:r>
              <a:rPr lang="en-US" sz="2000" dirty="0" smtClean="0"/>
              <a:t>The </a:t>
            </a:r>
            <a:r>
              <a:rPr lang="en-US" sz="2000" dirty="0"/>
              <a:t>law also authorized financial assistance with </a:t>
            </a:r>
            <a:r>
              <a:rPr lang="en-US" sz="2000" dirty="0" smtClean="0"/>
              <a:t>such </a:t>
            </a:r>
            <a:r>
              <a:rPr lang="en-US" sz="2000" dirty="0"/>
              <a:t>purchases --- </a:t>
            </a:r>
            <a:r>
              <a:rPr lang="en-US" sz="2000" i="1" dirty="0"/>
              <a:t>premium </a:t>
            </a:r>
            <a:r>
              <a:rPr lang="en-US" sz="2000" dirty="0"/>
              <a:t>tax credits and cost-sharing subsidies --- </a:t>
            </a:r>
            <a:r>
              <a:rPr lang="en-US" sz="2000" dirty="0" smtClean="0"/>
              <a:t>as well as various exceptions to a requirement to purchase insurance.</a:t>
            </a:r>
          </a:p>
          <a:p>
            <a:pPr marL="0" indent="0">
              <a:buNone/>
            </a:pPr>
            <a:endParaRPr lang="en-US" sz="2000" dirty="0" smtClean="0"/>
          </a:p>
          <a:p>
            <a:pPr marL="0" indent="0">
              <a:buNone/>
            </a:pPr>
            <a:r>
              <a:rPr lang="en-US" sz="2000" dirty="0" smtClean="0"/>
              <a:t>Eligibility for financial assistance, and for some exceptions, is determined by the Exchanges.  Eligibility for financial assistance is based on federal tax rules, so the rights of same-sex married couples extend to such determinations by the Exchanges.  The same appears to be true for exceptions.</a:t>
            </a:r>
            <a:endParaRPr lang="en-US" sz="2000" dirty="0"/>
          </a:p>
        </p:txBody>
      </p:sp>
      <p:sp>
        <p:nvSpPr>
          <p:cNvPr id="7" name="Slide Number Placeholder 6"/>
          <p:cNvSpPr>
            <a:spLocks noGrp="1"/>
          </p:cNvSpPr>
          <p:nvPr>
            <p:ph type="sldNum" sz="quarter" idx="12"/>
          </p:nvPr>
        </p:nvSpPr>
        <p:spPr/>
        <p:txBody>
          <a:bodyPr/>
          <a:lstStyle/>
          <a:p>
            <a:fld id="{868A1D3F-E904-4CBB-A880-52714F9FF794}" type="slidenum">
              <a:rPr lang="en-US" smtClean="0"/>
              <a:pPr/>
              <a:t>20</a:t>
            </a:fld>
            <a:endParaRPr lang="en-US"/>
          </a:p>
        </p:txBody>
      </p:sp>
      <p:sp>
        <p:nvSpPr>
          <p:cNvPr id="8" name="Date Placeholder 7"/>
          <p:cNvSpPr>
            <a:spLocks noGrp="1"/>
          </p:cNvSpPr>
          <p:nvPr>
            <p:ph type="dt" sz="half" idx="10"/>
          </p:nvPr>
        </p:nvSpPr>
        <p:spPr/>
        <p:txBody>
          <a:bodyPr/>
          <a:lstStyle/>
          <a:p>
            <a:r>
              <a:rPr lang="en-US" smtClean="0"/>
              <a:t>2/25/2014</a:t>
            </a:r>
            <a:endParaRPr lang="en-US"/>
          </a:p>
        </p:txBody>
      </p:sp>
      <p:sp>
        <p:nvSpPr>
          <p:cNvPr id="9" name="Footer Placeholder 8"/>
          <p:cNvSpPr>
            <a:spLocks noGrp="1"/>
          </p:cNvSpPr>
          <p:nvPr>
            <p:ph type="ftr" sz="quarter" idx="11"/>
          </p:nvPr>
        </p:nvSpPr>
        <p:spPr/>
        <p:txBody>
          <a:bodyPr/>
          <a:lstStyle/>
          <a:p>
            <a:r>
              <a:rPr lang="en-US" smtClean="0"/>
              <a:t>Senior Citizens' Law Office, Albuquerque</a:t>
            </a:r>
            <a:endParaRPr lang="en-US"/>
          </a:p>
        </p:txBody>
      </p:sp>
    </p:spTree>
    <p:extLst>
      <p:ext uri="{BB962C8B-B14F-4D97-AF65-F5344CB8AC3E}">
        <p14:creationId xmlns:p14="http://schemas.microsoft.com/office/powerpoint/2010/main" xmlns="" val="5638434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normAutofit fontScale="90000"/>
          </a:bodyPr>
          <a:lstStyle/>
          <a:p>
            <a:r>
              <a:rPr lang="en-US" sz="3200" b="1" dirty="0" smtClean="0"/>
              <a:t/>
            </a:r>
            <a:br>
              <a:rPr lang="en-US" sz="3200" b="1" dirty="0" smtClean="0"/>
            </a:br>
            <a:r>
              <a:rPr lang="en-US" sz="3200" b="1" u="sng" dirty="0" smtClean="0"/>
              <a:t>STATE </a:t>
            </a:r>
            <a:r>
              <a:rPr lang="en-US" sz="3200" b="1" u="sng" dirty="0"/>
              <a:t>TAXES</a:t>
            </a:r>
            <a:r>
              <a:rPr lang="en-US" sz="3200" dirty="0"/>
              <a:t/>
            </a:r>
            <a:br>
              <a:rPr lang="en-US" sz="3200" dirty="0"/>
            </a:br>
            <a:endParaRPr lang="en-US" sz="3200" dirty="0"/>
          </a:p>
        </p:txBody>
      </p:sp>
      <p:sp>
        <p:nvSpPr>
          <p:cNvPr id="3" name="Content Placeholder 2"/>
          <p:cNvSpPr>
            <a:spLocks noGrp="1"/>
          </p:cNvSpPr>
          <p:nvPr>
            <p:ph idx="1"/>
          </p:nvPr>
        </p:nvSpPr>
        <p:spPr/>
        <p:txBody>
          <a:bodyPr>
            <a:normAutofit/>
          </a:bodyPr>
          <a:lstStyle/>
          <a:p>
            <a:pPr marL="0" indent="0">
              <a:buNone/>
            </a:pPr>
            <a:endParaRPr lang="en-US" sz="2000" dirty="0" smtClean="0"/>
          </a:p>
          <a:p>
            <a:pPr marL="0" indent="0">
              <a:buNone/>
            </a:pPr>
            <a:r>
              <a:rPr lang="en-US" sz="2000" dirty="0" smtClean="0"/>
              <a:t>With </a:t>
            </a:r>
            <a:r>
              <a:rPr lang="en-US" sz="2000" dirty="0"/>
              <a:t>respect </a:t>
            </a:r>
            <a:r>
              <a:rPr lang="en-US" sz="2000" dirty="0" smtClean="0"/>
              <a:t>to all </a:t>
            </a:r>
            <a:r>
              <a:rPr lang="en-US" sz="2000" i="1" dirty="0"/>
              <a:t>New Mexico </a:t>
            </a:r>
            <a:r>
              <a:rPr lang="en-US" sz="2000" dirty="0"/>
              <a:t>taxes, our state Supreme Court’s decision requires equal </a:t>
            </a:r>
            <a:r>
              <a:rPr lang="en-US" sz="2000" dirty="0" smtClean="0"/>
              <a:t>rights, protections, and responsibilities </a:t>
            </a:r>
            <a:r>
              <a:rPr lang="en-US" sz="2000" dirty="0"/>
              <a:t>for same-sex married individuals</a:t>
            </a:r>
            <a:r>
              <a:rPr lang="en-US" sz="2000" dirty="0" smtClean="0"/>
              <a:t>.  SCLO has not yet seen any instructions on point by the Taxation &amp; Revenue Department, but we anticipate the Department will fully implement the Supreme Court’s ruling.</a:t>
            </a:r>
          </a:p>
          <a:p>
            <a:pPr marL="0" indent="0">
              <a:buNone/>
            </a:pPr>
            <a:endParaRPr lang="en-US" sz="2000" dirty="0" smtClean="0"/>
          </a:p>
          <a:p>
            <a:pPr marL="0" indent="0">
              <a:buNone/>
            </a:pPr>
            <a:r>
              <a:rPr lang="en-US" sz="2000" dirty="0" smtClean="0"/>
              <a:t>With </a:t>
            </a:r>
            <a:r>
              <a:rPr lang="en-US" sz="2000" dirty="0"/>
              <a:t>respect to state </a:t>
            </a:r>
            <a:r>
              <a:rPr lang="en-US" sz="2000" i="1" dirty="0"/>
              <a:t>income </a:t>
            </a:r>
            <a:r>
              <a:rPr lang="en-US" sz="2000" dirty="0" smtClean="0"/>
              <a:t>taxes, New Mexico state </a:t>
            </a:r>
            <a:r>
              <a:rPr lang="en-US" sz="2000" dirty="0"/>
              <a:t>income tax </a:t>
            </a:r>
            <a:r>
              <a:rPr lang="en-US" sz="2000" dirty="0" smtClean="0"/>
              <a:t>return forms </a:t>
            </a:r>
            <a:r>
              <a:rPr lang="en-US" sz="2000" dirty="0"/>
              <a:t>generally rely on a married individual’s or couple’s federal </a:t>
            </a:r>
            <a:r>
              <a:rPr lang="en-US" sz="2000" dirty="0" smtClean="0"/>
              <a:t>return, </a:t>
            </a:r>
            <a:r>
              <a:rPr lang="en-US" sz="2000" dirty="0"/>
              <a:t>so individuals in same-sex </a:t>
            </a:r>
            <a:r>
              <a:rPr lang="en-US" sz="2000" dirty="0" smtClean="0"/>
              <a:t>marriages celebrated here on or before December 31, 2013 </a:t>
            </a:r>
            <a:r>
              <a:rPr lang="en-US" sz="2000" dirty="0"/>
              <a:t>will </a:t>
            </a:r>
            <a:r>
              <a:rPr lang="en-US" sz="2000" dirty="0" smtClean="0"/>
              <a:t>almost certainly have marital rights and responsibilities for their 2013 returns.</a:t>
            </a:r>
            <a:endParaRPr lang="en-US" sz="2000" dirty="0"/>
          </a:p>
          <a:p>
            <a:endParaRPr lang="en-US" dirty="0"/>
          </a:p>
        </p:txBody>
      </p:sp>
      <p:sp>
        <p:nvSpPr>
          <p:cNvPr id="7" name="Slide Number Placeholder 6"/>
          <p:cNvSpPr>
            <a:spLocks noGrp="1"/>
          </p:cNvSpPr>
          <p:nvPr>
            <p:ph type="sldNum" sz="quarter" idx="12"/>
          </p:nvPr>
        </p:nvSpPr>
        <p:spPr/>
        <p:txBody>
          <a:bodyPr/>
          <a:lstStyle/>
          <a:p>
            <a:fld id="{868A1D3F-E904-4CBB-A880-52714F9FF794}" type="slidenum">
              <a:rPr lang="en-US" smtClean="0"/>
              <a:pPr/>
              <a:t>21</a:t>
            </a:fld>
            <a:endParaRPr lang="en-US"/>
          </a:p>
        </p:txBody>
      </p:sp>
      <p:sp>
        <p:nvSpPr>
          <p:cNvPr id="8" name="Date Placeholder 7"/>
          <p:cNvSpPr>
            <a:spLocks noGrp="1"/>
          </p:cNvSpPr>
          <p:nvPr>
            <p:ph type="dt" sz="half" idx="10"/>
          </p:nvPr>
        </p:nvSpPr>
        <p:spPr/>
        <p:txBody>
          <a:bodyPr/>
          <a:lstStyle/>
          <a:p>
            <a:r>
              <a:rPr lang="en-US" smtClean="0"/>
              <a:t>2/25/2014</a:t>
            </a:r>
            <a:endParaRPr lang="en-US"/>
          </a:p>
        </p:txBody>
      </p:sp>
      <p:sp>
        <p:nvSpPr>
          <p:cNvPr id="9" name="Footer Placeholder 8"/>
          <p:cNvSpPr>
            <a:spLocks noGrp="1"/>
          </p:cNvSpPr>
          <p:nvPr>
            <p:ph type="ftr" sz="quarter" idx="11"/>
          </p:nvPr>
        </p:nvSpPr>
        <p:spPr/>
        <p:txBody>
          <a:bodyPr/>
          <a:lstStyle/>
          <a:p>
            <a:r>
              <a:rPr lang="en-US" smtClean="0"/>
              <a:t>Senior Citizens' Law Office, Albuquerque</a:t>
            </a:r>
            <a:endParaRPr lang="en-US"/>
          </a:p>
        </p:txBody>
      </p:sp>
    </p:spTree>
    <p:extLst>
      <p:ext uri="{BB962C8B-B14F-4D97-AF65-F5344CB8AC3E}">
        <p14:creationId xmlns:p14="http://schemas.microsoft.com/office/powerpoint/2010/main" xmlns="" val="19614951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fontScale="90000"/>
          </a:bodyPr>
          <a:lstStyle/>
          <a:p>
            <a:r>
              <a:rPr lang="en-US" sz="3200" b="1" dirty="0" smtClean="0"/>
              <a:t/>
            </a:r>
            <a:br>
              <a:rPr lang="en-US" sz="3200" b="1" dirty="0" smtClean="0"/>
            </a:br>
            <a:r>
              <a:rPr lang="en-US" sz="3200" b="1" u="sng" dirty="0" smtClean="0"/>
              <a:t>PERSISTENCE </a:t>
            </a:r>
            <a:r>
              <a:rPr lang="en-US" sz="3200" b="1" u="sng" dirty="0"/>
              <a:t>AND INGENUITY</a:t>
            </a:r>
            <a:r>
              <a:rPr lang="en-US" sz="3200" u="sng" dirty="0"/>
              <a:t/>
            </a:r>
            <a:br>
              <a:rPr lang="en-US" sz="3200" u="sng" dirty="0"/>
            </a:br>
            <a:endParaRPr lang="en-US" sz="3200" u="sng" dirty="0"/>
          </a:p>
        </p:txBody>
      </p:sp>
      <p:sp>
        <p:nvSpPr>
          <p:cNvPr id="3" name="Content Placeholder 2"/>
          <p:cNvSpPr>
            <a:spLocks noGrp="1"/>
          </p:cNvSpPr>
          <p:nvPr>
            <p:ph idx="1"/>
          </p:nvPr>
        </p:nvSpPr>
        <p:spPr/>
        <p:txBody>
          <a:bodyPr>
            <a:normAutofit/>
          </a:bodyPr>
          <a:lstStyle/>
          <a:p>
            <a:pPr marL="0" indent="0">
              <a:buNone/>
            </a:pPr>
            <a:r>
              <a:rPr lang="en-US" sz="2000" dirty="0" smtClean="0"/>
              <a:t>Like </a:t>
            </a:r>
            <a:r>
              <a:rPr lang="en-US" sz="2000" dirty="0"/>
              <a:t>other married </a:t>
            </a:r>
            <a:r>
              <a:rPr lang="en-US" sz="2000" dirty="0" smtClean="0"/>
              <a:t>couples, </a:t>
            </a:r>
            <a:r>
              <a:rPr lang="en-US" sz="2000" dirty="0"/>
              <a:t>same-sex married individuals will need to report their family and dependents statuses to any agencies, individuals, and courts implementing pertinent state law rights.  They may often need to be persistent in raising rights because it will likely take time for the knowledge of some officials, and the language in diverse </a:t>
            </a:r>
            <a:r>
              <a:rPr lang="en-US" sz="2000" i="1" dirty="0"/>
              <a:t>forms, </a:t>
            </a:r>
            <a:r>
              <a:rPr lang="en-US" sz="2000" dirty="0"/>
              <a:t>to catch up with these rights</a:t>
            </a:r>
            <a:r>
              <a:rPr lang="en-US" sz="2000" dirty="0" smtClean="0"/>
              <a:t>.</a:t>
            </a:r>
          </a:p>
          <a:p>
            <a:pPr marL="0" indent="0">
              <a:buNone/>
            </a:pPr>
            <a:endParaRPr lang="en-US" sz="2000" dirty="0"/>
          </a:p>
          <a:p>
            <a:pPr marL="0" indent="0">
              <a:buNone/>
            </a:pPr>
            <a:r>
              <a:rPr lang="en-US" sz="2000" dirty="0"/>
              <a:t>With respect to </a:t>
            </a:r>
            <a:r>
              <a:rPr lang="en-US" sz="2000" i="1" dirty="0"/>
              <a:t>forms, </a:t>
            </a:r>
            <a:r>
              <a:rPr lang="en-US" sz="2000" dirty="0"/>
              <a:t>recall that our state Supreme Court ruled that terms like “husband” and “wife,” etc. must be construed as applying </a:t>
            </a:r>
            <a:r>
              <a:rPr lang="en-US" sz="2000" dirty="0" smtClean="0"/>
              <a:t>to same-sex married individuals.  In Bernalillo County at least, marriage forms have already been revised to refer to each party as “spouse.”  </a:t>
            </a:r>
            <a:r>
              <a:rPr lang="en-US" sz="2000" dirty="0"/>
              <a:t>However, until such time as </a:t>
            </a:r>
            <a:r>
              <a:rPr lang="en-US" sz="2000" dirty="0" smtClean="0"/>
              <a:t>myriad other forms </a:t>
            </a:r>
            <a:r>
              <a:rPr lang="en-US" sz="2000" dirty="0"/>
              <a:t>with </a:t>
            </a:r>
            <a:r>
              <a:rPr lang="en-US" sz="2000" dirty="0" smtClean="0"/>
              <a:t>opposite-sex marriage terms </a:t>
            </a:r>
            <a:r>
              <a:rPr lang="en-US" sz="2000" dirty="0"/>
              <a:t>are replaced, couples will have to use their ingenuity as to </a:t>
            </a:r>
            <a:r>
              <a:rPr lang="en-US" sz="2000" dirty="0" smtClean="0"/>
              <a:t>how best to complete them.</a:t>
            </a:r>
            <a:endParaRPr lang="en-US" sz="2000" dirty="0"/>
          </a:p>
        </p:txBody>
      </p:sp>
      <p:sp>
        <p:nvSpPr>
          <p:cNvPr id="7" name="Slide Number Placeholder 6"/>
          <p:cNvSpPr>
            <a:spLocks noGrp="1"/>
          </p:cNvSpPr>
          <p:nvPr>
            <p:ph type="sldNum" sz="quarter" idx="12"/>
          </p:nvPr>
        </p:nvSpPr>
        <p:spPr/>
        <p:txBody>
          <a:bodyPr/>
          <a:lstStyle/>
          <a:p>
            <a:fld id="{868A1D3F-E904-4CBB-A880-52714F9FF794}" type="slidenum">
              <a:rPr lang="en-US" smtClean="0"/>
              <a:pPr/>
              <a:t>22</a:t>
            </a:fld>
            <a:endParaRPr lang="en-US"/>
          </a:p>
        </p:txBody>
      </p:sp>
      <p:sp>
        <p:nvSpPr>
          <p:cNvPr id="8" name="Date Placeholder 7"/>
          <p:cNvSpPr>
            <a:spLocks noGrp="1"/>
          </p:cNvSpPr>
          <p:nvPr>
            <p:ph type="dt" sz="half" idx="10"/>
          </p:nvPr>
        </p:nvSpPr>
        <p:spPr/>
        <p:txBody>
          <a:bodyPr/>
          <a:lstStyle/>
          <a:p>
            <a:r>
              <a:rPr lang="en-US" smtClean="0"/>
              <a:t>2/25/2014</a:t>
            </a:r>
            <a:endParaRPr lang="en-US"/>
          </a:p>
        </p:txBody>
      </p:sp>
      <p:sp>
        <p:nvSpPr>
          <p:cNvPr id="9" name="Footer Placeholder 8"/>
          <p:cNvSpPr>
            <a:spLocks noGrp="1"/>
          </p:cNvSpPr>
          <p:nvPr>
            <p:ph type="ftr" sz="quarter" idx="11"/>
          </p:nvPr>
        </p:nvSpPr>
        <p:spPr/>
        <p:txBody>
          <a:bodyPr/>
          <a:lstStyle/>
          <a:p>
            <a:r>
              <a:rPr lang="en-US" smtClean="0"/>
              <a:t>Senior Citizens' Law Office, Albuquerque</a:t>
            </a:r>
            <a:endParaRPr lang="en-US"/>
          </a:p>
        </p:txBody>
      </p:sp>
    </p:spTree>
    <p:extLst>
      <p:ext uri="{BB962C8B-B14F-4D97-AF65-F5344CB8AC3E}">
        <p14:creationId xmlns:p14="http://schemas.microsoft.com/office/powerpoint/2010/main" xmlns="" val="424060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fontScale="90000"/>
          </a:bodyPr>
          <a:lstStyle/>
          <a:p>
            <a:r>
              <a:rPr lang="en-US" sz="3200" b="1" dirty="0" smtClean="0"/>
              <a:t/>
            </a:r>
            <a:br>
              <a:rPr lang="en-US" sz="3200" b="1" dirty="0" smtClean="0"/>
            </a:br>
            <a:r>
              <a:rPr lang="en-US" sz="3200" b="1" u="sng" dirty="0" smtClean="0"/>
              <a:t>SOME SOURCES </a:t>
            </a:r>
            <a:r>
              <a:rPr lang="en-US" sz="3200" b="1" u="sng" dirty="0"/>
              <a:t>OF </a:t>
            </a:r>
            <a:r>
              <a:rPr lang="en-US" sz="3200" b="1" u="sng" dirty="0" smtClean="0"/>
              <a:t>FURTHER INFORMATION</a:t>
            </a:r>
            <a:r>
              <a:rPr lang="en-US" sz="3200" dirty="0"/>
              <a:t/>
            </a:r>
            <a:br>
              <a:rPr lang="en-US" sz="3200" dirty="0"/>
            </a:br>
            <a:endParaRPr lang="en-US" sz="3200" dirty="0"/>
          </a:p>
        </p:txBody>
      </p:sp>
      <p:sp>
        <p:nvSpPr>
          <p:cNvPr id="3" name="Content Placeholder 2"/>
          <p:cNvSpPr>
            <a:spLocks noGrp="1"/>
          </p:cNvSpPr>
          <p:nvPr>
            <p:ph idx="1"/>
          </p:nvPr>
        </p:nvSpPr>
        <p:spPr>
          <a:xfrm>
            <a:off x="381000" y="1143000"/>
            <a:ext cx="8229600" cy="4525963"/>
          </a:xfrm>
        </p:spPr>
        <p:txBody>
          <a:bodyPr>
            <a:normAutofit fontScale="92500" lnSpcReduction="20000"/>
          </a:bodyPr>
          <a:lstStyle/>
          <a:p>
            <a:pPr marL="0" indent="0">
              <a:buNone/>
            </a:pPr>
            <a:r>
              <a:rPr lang="en-US" sz="2000" b="1" dirty="0" smtClean="0"/>
              <a:t>The Human </a:t>
            </a:r>
            <a:r>
              <a:rPr lang="en-US" sz="2000" b="1" dirty="0"/>
              <a:t>Rights Campaign</a:t>
            </a:r>
            <a:r>
              <a:rPr lang="en-US" sz="2000" dirty="0"/>
              <a:t>, </a:t>
            </a:r>
            <a:r>
              <a:rPr lang="en-US" sz="2000" u="sng" dirty="0">
                <a:hlinkClick r:id="rId2"/>
              </a:rPr>
              <a:t>www.hrc.org</a:t>
            </a:r>
            <a:r>
              <a:rPr lang="en-US" sz="2000" dirty="0"/>
              <a:t>, </a:t>
            </a:r>
            <a:r>
              <a:rPr lang="en-US" sz="2000" dirty="0" smtClean="0"/>
              <a:t>617-426-1350</a:t>
            </a:r>
          </a:p>
          <a:p>
            <a:pPr marL="0" indent="0">
              <a:buNone/>
            </a:pPr>
            <a:endParaRPr lang="en-US" sz="2000" dirty="0"/>
          </a:p>
          <a:p>
            <a:pPr marL="0" indent="0">
              <a:buNone/>
            </a:pPr>
            <a:r>
              <a:rPr lang="en-US" sz="2000" b="1" dirty="0" smtClean="0"/>
              <a:t>Gay </a:t>
            </a:r>
            <a:r>
              <a:rPr lang="en-US" sz="2000" b="1" dirty="0"/>
              <a:t>and Lesbian Advocates &amp; Defenders</a:t>
            </a:r>
            <a:r>
              <a:rPr lang="en-US" sz="2000" dirty="0"/>
              <a:t>, </a:t>
            </a:r>
            <a:r>
              <a:rPr lang="en-US" sz="2000" u="sng" dirty="0">
                <a:hlinkClick r:id="rId3"/>
              </a:rPr>
              <a:t>www.glad.org</a:t>
            </a:r>
            <a:r>
              <a:rPr lang="en-US" sz="2000" dirty="0"/>
              <a:t>, 1-800-455-4523 (legal information line), </a:t>
            </a:r>
            <a:r>
              <a:rPr lang="en-US" sz="2000" dirty="0" smtClean="0">
                <a:hlinkClick r:id="rId4"/>
              </a:rPr>
              <a:t>gladlaw@glad.org</a:t>
            </a:r>
            <a:endParaRPr lang="en-US" sz="2000" dirty="0" smtClean="0"/>
          </a:p>
          <a:p>
            <a:pPr marL="0" indent="0">
              <a:buNone/>
            </a:pPr>
            <a:endParaRPr lang="en-US" sz="2000" dirty="0"/>
          </a:p>
          <a:p>
            <a:pPr marL="0" indent="0">
              <a:buNone/>
            </a:pPr>
            <a:r>
              <a:rPr lang="en-US" sz="2000" b="1" dirty="0"/>
              <a:t>Social Security Administration</a:t>
            </a:r>
            <a:r>
              <a:rPr lang="en-US" sz="2000" dirty="0"/>
              <a:t> claims processing updates --- </a:t>
            </a:r>
            <a:r>
              <a:rPr lang="en-US" sz="2000" u="sng" dirty="0" smtClean="0">
                <a:hlinkClick r:id="rId5"/>
              </a:rPr>
              <a:t>www.socialsecurity.gov/same-sexcouples</a:t>
            </a:r>
            <a:endParaRPr lang="en-US" sz="2000" u="sng" dirty="0" smtClean="0"/>
          </a:p>
          <a:p>
            <a:pPr marL="0" indent="0">
              <a:buNone/>
            </a:pPr>
            <a:r>
              <a:rPr lang="en-US" sz="2000" dirty="0" smtClean="0"/>
              <a:t> </a:t>
            </a:r>
            <a:endParaRPr lang="en-US" sz="2000" dirty="0"/>
          </a:p>
          <a:p>
            <a:pPr marL="0" indent="0">
              <a:buNone/>
            </a:pPr>
            <a:r>
              <a:rPr lang="en-US" sz="2000" b="1" dirty="0"/>
              <a:t>American Foundation For Equal Rights</a:t>
            </a:r>
            <a:r>
              <a:rPr lang="en-US" sz="2000" dirty="0"/>
              <a:t>, </a:t>
            </a:r>
            <a:r>
              <a:rPr lang="en-US" sz="2000" u="sng" dirty="0">
                <a:hlinkClick r:id="rId6"/>
              </a:rPr>
              <a:t>www.afer.org</a:t>
            </a:r>
            <a:r>
              <a:rPr lang="en-US" sz="2000" dirty="0"/>
              <a:t>, </a:t>
            </a:r>
            <a:r>
              <a:rPr lang="en-US" sz="2000" u="sng" dirty="0">
                <a:hlinkClick r:id="rId7"/>
              </a:rPr>
              <a:t>mail@afer.org</a:t>
            </a:r>
            <a:r>
              <a:rPr lang="en-US" sz="2000" u="sng" dirty="0"/>
              <a:t> </a:t>
            </a:r>
            <a:endParaRPr lang="en-US" sz="2000" u="sng" dirty="0" smtClean="0"/>
          </a:p>
          <a:p>
            <a:pPr marL="0" indent="0">
              <a:buNone/>
            </a:pPr>
            <a:endParaRPr lang="en-US" sz="2000" dirty="0"/>
          </a:p>
          <a:p>
            <a:pPr marL="0" indent="0">
              <a:buNone/>
            </a:pPr>
            <a:r>
              <a:rPr lang="en-US" sz="2000" b="1" dirty="0"/>
              <a:t>American Civil Liberties Union</a:t>
            </a:r>
            <a:r>
              <a:rPr lang="en-US" sz="2000" dirty="0"/>
              <a:t>, </a:t>
            </a:r>
            <a:r>
              <a:rPr lang="en-US" sz="2000" u="sng" dirty="0">
                <a:hlinkClick r:id="rId8"/>
              </a:rPr>
              <a:t>www.aclu.org</a:t>
            </a:r>
            <a:r>
              <a:rPr lang="en-US" sz="2000" dirty="0"/>
              <a:t> </a:t>
            </a:r>
            <a:endParaRPr lang="en-US" sz="2000" dirty="0" smtClean="0"/>
          </a:p>
          <a:p>
            <a:pPr marL="0" indent="0">
              <a:buNone/>
            </a:pPr>
            <a:endParaRPr lang="en-US" sz="2000" dirty="0"/>
          </a:p>
          <a:p>
            <a:pPr marL="0" indent="0">
              <a:buNone/>
            </a:pPr>
            <a:r>
              <a:rPr lang="en-US" sz="2000" dirty="0" smtClean="0"/>
              <a:t>“</a:t>
            </a:r>
            <a:r>
              <a:rPr lang="en-US" sz="2000" b="1" dirty="0"/>
              <a:t>AFTER DOMA</a:t>
            </a:r>
            <a:r>
              <a:rPr lang="en-US" sz="2000" dirty="0"/>
              <a:t>” Fact Sheet Series --- </a:t>
            </a:r>
            <a:r>
              <a:rPr lang="en-US" sz="2000" dirty="0" smtClean="0"/>
              <a:t>Produced by several groups shortly after the </a:t>
            </a:r>
            <a:r>
              <a:rPr lang="en-US" sz="2000" u="sng" dirty="0" smtClean="0"/>
              <a:t>Windsor</a:t>
            </a:r>
            <a:r>
              <a:rPr lang="en-US" sz="2000" dirty="0" smtClean="0"/>
              <a:t> ruling, they discuss ways </a:t>
            </a:r>
            <a:r>
              <a:rPr lang="en-US" sz="2000" dirty="0"/>
              <a:t>in which marital status affects </a:t>
            </a:r>
            <a:r>
              <a:rPr lang="en-US" sz="2000" dirty="0" smtClean="0"/>
              <a:t>many benefit programs (can be found online by putting After DOMA in your search engine)  </a:t>
            </a:r>
            <a:endParaRPr lang="en-US" sz="2000" dirty="0"/>
          </a:p>
        </p:txBody>
      </p:sp>
      <p:sp>
        <p:nvSpPr>
          <p:cNvPr id="7" name="Slide Number Placeholder 6"/>
          <p:cNvSpPr>
            <a:spLocks noGrp="1"/>
          </p:cNvSpPr>
          <p:nvPr>
            <p:ph type="sldNum" sz="quarter" idx="12"/>
          </p:nvPr>
        </p:nvSpPr>
        <p:spPr/>
        <p:txBody>
          <a:bodyPr/>
          <a:lstStyle/>
          <a:p>
            <a:fld id="{868A1D3F-E904-4CBB-A880-52714F9FF794}" type="slidenum">
              <a:rPr lang="en-US" smtClean="0"/>
              <a:pPr/>
              <a:t>23</a:t>
            </a:fld>
            <a:endParaRPr lang="en-US"/>
          </a:p>
        </p:txBody>
      </p:sp>
      <p:sp>
        <p:nvSpPr>
          <p:cNvPr id="8" name="Date Placeholder 7"/>
          <p:cNvSpPr>
            <a:spLocks noGrp="1"/>
          </p:cNvSpPr>
          <p:nvPr>
            <p:ph type="dt" sz="half" idx="10"/>
          </p:nvPr>
        </p:nvSpPr>
        <p:spPr/>
        <p:txBody>
          <a:bodyPr/>
          <a:lstStyle/>
          <a:p>
            <a:r>
              <a:rPr lang="en-US" smtClean="0"/>
              <a:t>2/25/2014</a:t>
            </a:r>
            <a:endParaRPr lang="en-US"/>
          </a:p>
        </p:txBody>
      </p:sp>
      <p:sp>
        <p:nvSpPr>
          <p:cNvPr id="9" name="Footer Placeholder 8"/>
          <p:cNvSpPr>
            <a:spLocks noGrp="1"/>
          </p:cNvSpPr>
          <p:nvPr>
            <p:ph type="ftr" sz="quarter" idx="11"/>
          </p:nvPr>
        </p:nvSpPr>
        <p:spPr/>
        <p:txBody>
          <a:bodyPr/>
          <a:lstStyle/>
          <a:p>
            <a:r>
              <a:rPr lang="en-US" smtClean="0"/>
              <a:t>Senior Citizens' Law Office, Albuquerque</a:t>
            </a:r>
            <a:endParaRPr lang="en-US"/>
          </a:p>
        </p:txBody>
      </p:sp>
    </p:spTree>
    <p:extLst>
      <p:ext uri="{BB962C8B-B14F-4D97-AF65-F5344CB8AC3E}">
        <p14:creationId xmlns:p14="http://schemas.microsoft.com/office/powerpoint/2010/main" xmlns="" val="1216538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fontScale="90000"/>
          </a:bodyPr>
          <a:lstStyle/>
          <a:p>
            <a:r>
              <a:rPr lang="en-US" sz="3600" b="1" dirty="0" smtClean="0"/>
              <a:t/>
            </a:r>
            <a:br>
              <a:rPr lang="en-US" sz="3600" b="1" dirty="0" smtClean="0"/>
            </a:br>
            <a:r>
              <a:rPr lang="en-US" sz="3600" b="1" u="sng" dirty="0" smtClean="0"/>
              <a:t>TWO IMPORTANT COURT DECISIONS</a:t>
            </a:r>
            <a:r>
              <a:rPr lang="en-US" dirty="0" smtClean="0"/>
              <a:t/>
            </a:r>
            <a:br>
              <a:rPr lang="en-US" dirty="0" smtClean="0"/>
            </a:br>
            <a:endParaRPr lang="en-US" dirty="0"/>
          </a:p>
        </p:txBody>
      </p:sp>
      <p:sp>
        <p:nvSpPr>
          <p:cNvPr id="3" name="Content Placeholder 2"/>
          <p:cNvSpPr>
            <a:spLocks noGrp="1"/>
          </p:cNvSpPr>
          <p:nvPr>
            <p:ph idx="1"/>
          </p:nvPr>
        </p:nvSpPr>
        <p:spPr>
          <a:xfrm>
            <a:off x="457200" y="1295400"/>
            <a:ext cx="8229600" cy="4830763"/>
          </a:xfrm>
        </p:spPr>
        <p:txBody>
          <a:bodyPr>
            <a:normAutofit/>
          </a:bodyPr>
          <a:lstStyle/>
          <a:p>
            <a:pPr marL="0" indent="0">
              <a:buNone/>
            </a:pPr>
            <a:r>
              <a:rPr lang="en-US" sz="2400" b="1" u="sng" dirty="0" err="1" smtClean="0"/>
              <a:t>Griego</a:t>
            </a:r>
            <a:r>
              <a:rPr lang="en-US" sz="2400" b="1" u="sng" dirty="0" smtClean="0"/>
              <a:t> </a:t>
            </a:r>
            <a:r>
              <a:rPr lang="en-US" sz="2400" b="1" u="sng" dirty="0"/>
              <a:t>v. Oliver</a:t>
            </a:r>
            <a:r>
              <a:rPr lang="en-US" sz="2400" dirty="0"/>
              <a:t> – Decided by the New Mexico Supreme Court on December 19, 2013</a:t>
            </a:r>
          </a:p>
          <a:p>
            <a:r>
              <a:rPr lang="en-US" sz="2400" dirty="0"/>
              <a:t>Authorizing individuals of the same sex (“gender”) residing in this state to lawfully marry, and receive equal treatment under all New Mexico laws and rules.</a:t>
            </a:r>
          </a:p>
          <a:p>
            <a:pPr marL="0" indent="0">
              <a:buNone/>
            </a:pPr>
            <a:endParaRPr lang="en-US" sz="2400" b="1" u="sng" dirty="0" smtClean="0"/>
          </a:p>
          <a:p>
            <a:pPr marL="0" indent="0">
              <a:buNone/>
            </a:pPr>
            <a:r>
              <a:rPr lang="en-US" sz="2400" b="1" u="sng" dirty="0" smtClean="0"/>
              <a:t>United </a:t>
            </a:r>
            <a:r>
              <a:rPr lang="en-US" sz="2400" b="1" u="sng" dirty="0"/>
              <a:t>States v. Windsor</a:t>
            </a:r>
            <a:r>
              <a:rPr lang="en-US" sz="2400" dirty="0"/>
              <a:t> – Decided by the U.S. Supreme Court on June 26, 2013</a:t>
            </a:r>
          </a:p>
          <a:p>
            <a:r>
              <a:rPr lang="en-US" sz="2400" dirty="0"/>
              <a:t>Ruling that individuals in same-sex marriages </a:t>
            </a:r>
            <a:r>
              <a:rPr lang="en-US" sz="2400" smtClean="0"/>
              <a:t>recognized by  </a:t>
            </a:r>
            <a:r>
              <a:rPr lang="en-US" sz="2400" dirty="0" smtClean="0"/>
              <a:t>state law are </a:t>
            </a:r>
            <a:r>
              <a:rPr lang="en-US" sz="2400" dirty="0"/>
              <a:t>entitled to the benefits and responsibilities of marital status under federal </a:t>
            </a:r>
            <a:r>
              <a:rPr lang="en-US" sz="2400" dirty="0" smtClean="0"/>
              <a:t>laws </a:t>
            </a:r>
            <a:r>
              <a:rPr lang="en-US" sz="2400" b="1" dirty="0" smtClean="0"/>
              <a:t>[</a:t>
            </a:r>
            <a:r>
              <a:rPr lang="en-US" sz="2400" b="1" dirty="0"/>
              <a:t>[</a:t>
            </a:r>
            <a:r>
              <a:rPr lang="en-US" sz="2400" dirty="0" smtClean="0"/>
              <a:t>by invalidating Sec. 3 of the federal Defense of Marriage Act (“DOMA”)</a:t>
            </a:r>
            <a:r>
              <a:rPr lang="en-US" sz="2400" b="1" dirty="0" smtClean="0"/>
              <a:t>]]</a:t>
            </a:r>
            <a:r>
              <a:rPr lang="en-US" sz="2400" dirty="0" smtClean="0"/>
              <a:t>. </a:t>
            </a:r>
            <a:endParaRPr lang="en-US" sz="2400" dirty="0"/>
          </a:p>
        </p:txBody>
      </p:sp>
      <p:sp>
        <p:nvSpPr>
          <p:cNvPr id="7" name="Slide Number Placeholder 6"/>
          <p:cNvSpPr>
            <a:spLocks noGrp="1"/>
          </p:cNvSpPr>
          <p:nvPr>
            <p:ph type="sldNum" sz="quarter" idx="12"/>
          </p:nvPr>
        </p:nvSpPr>
        <p:spPr/>
        <p:txBody>
          <a:bodyPr/>
          <a:lstStyle/>
          <a:p>
            <a:fld id="{868A1D3F-E904-4CBB-A880-52714F9FF794}" type="slidenum">
              <a:rPr lang="en-US" smtClean="0"/>
              <a:pPr/>
              <a:t>3</a:t>
            </a:fld>
            <a:endParaRPr lang="en-US"/>
          </a:p>
        </p:txBody>
      </p:sp>
      <p:sp>
        <p:nvSpPr>
          <p:cNvPr id="8" name="Date Placeholder 7"/>
          <p:cNvSpPr>
            <a:spLocks noGrp="1"/>
          </p:cNvSpPr>
          <p:nvPr>
            <p:ph type="dt" sz="half" idx="10"/>
          </p:nvPr>
        </p:nvSpPr>
        <p:spPr/>
        <p:txBody>
          <a:bodyPr/>
          <a:lstStyle/>
          <a:p>
            <a:r>
              <a:rPr lang="en-US" smtClean="0"/>
              <a:t>2/25/2014</a:t>
            </a:r>
            <a:endParaRPr lang="en-US"/>
          </a:p>
        </p:txBody>
      </p:sp>
      <p:sp>
        <p:nvSpPr>
          <p:cNvPr id="9" name="Footer Placeholder 8"/>
          <p:cNvSpPr>
            <a:spLocks noGrp="1"/>
          </p:cNvSpPr>
          <p:nvPr>
            <p:ph type="ftr" sz="quarter" idx="11"/>
          </p:nvPr>
        </p:nvSpPr>
        <p:spPr/>
        <p:txBody>
          <a:bodyPr/>
          <a:lstStyle/>
          <a:p>
            <a:r>
              <a:rPr lang="en-US" smtClean="0"/>
              <a:t>Senior Citizens' Law Office, Albuquerque</a:t>
            </a:r>
            <a:endParaRPr lang="en-US"/>
          </a:p>
        </p:txBody>
      </p:sp>
    </p:spTree>
    <p:extLst>
      <p:ext uri="{BB962C8B-B14F-4D97-AF65-F5344CB8AC3E}">
        <p14:creationId xmlns:p14="http://schemas.microsoft.com/office/powerpoint/2010/main" xmlns="" val="16301714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fontScale="90000"/>
          </a:bodyPr>
          <a:lstStyle/>
          <a:p>
            <a:r>
              <a:rPr lang="en-US" sz="3600" b="1" dirty="0" smtClean="0"/>
              <a:t/>
            </a:r>
            <a:br>
              <a:rPr lang="en-US" sz="3600" b="1" dirty="0" smtClean="0"/>
            </a:br>
            <a:r>
              <a:rPr lang="en-US" sz="3600" b="1" u="sng" dirty="0" smtClean="0"/>
              <a:t>PRELIMINARY CONSIDERATION #1</a:t>
            </a:r>
            <a:r>
              <a:rPr lang="en-US" u="sng" dirty="0" smtClean="0"/>
              <a:t/>
            </a:r>
            <a:br>
              <a:rPr lang="en-US" u="sng" dirty="0" smtClean="0"/>
            </a:br>
            <a:endParaRPr lang="en-US" u="sng" dirty="0"/>
          </a:p>
        </p:txBody>
      </p:sp>
      <p:sp>
        <p:nvSpPr>
          <p:cNvPr id="3" name="Content Placeholder 2"/>
          <p:cNvSpPr>
            <a:spLocks noGrp="1"/>
          </p:cNvSpPr>
          <p:nvPr>
            <p:ph idx="1"/>
          </p:nvPr>
        </p:nvSpPr>
        <p:spPr>
          <a:xfrm>
            <a:off x="457200" y="1219200"/>
            <a:ext cx="8229600" cy="4906963"/>
          </a:xfrm>
        </p:spPr>
        <p:txBody>
          <a:bodyPr>
            <a:normAutofit/>
          </a:bodyPr>
          <a:lstStyle/>
          <a:p>
            <a:pPr marL="0" indent="0">
              <a:buNone/>
            </a:pPr>
            <a:endParaRPr lang="en-US" sz="2000" dirty="0" smtClean="0"/>
          </a:p>
          <a:p>
            <a:pPr marL="0" indent="0">
              <a:buNone/>
            </a:pPr>
            <a:r>
              <a:rPr lang="en-US" sz="2000" dirty="0" smtClean="0"/>
              <a:t>The </a:t>
            </a:r>
            <a:r>
              <a:rPr lang="en-US" sz="2000" dirty="0"/>
              <a:t>subject of same-sex marriage has generated great public controversy</a:t>
            </a:r>
            <a:r>
              <a:rPr lang="en-US" sz="2000" dirty="0" smtClean="0"/>
              <a:t>.</a:t>
            </a:r>
          </a:p>
          <a:p>
            <a:pPr marL="0" indent="0">
              <a:buNone/>
            </a:pPr>
            <a:endParaRPr lang="en-US" sz="2000" dirty="0" smtClean="0"/>
          </a:p>
          <a:p>
            <a:pPr marL="0" indent="0">
              <a:buNone/>
            </a:pPr>
            <a:r>
              <a:rPr lang="en-US" sz="2000" dirty="0" smtClean="0"/>
              <a:t>Same </a:t>
            </a:r>
            <a:r>
              <a:rPr lang="en-US" sz="2000" dirty="0"/>
              <a:t>sex couples have long fought to have their committed relationships, and the rights and respect accorded to such relationships by legal marriage, recognized</a:t>
            </a:r>
            <a:r>
              <a:rPr lang="en-US" sz="2000" dirty="0" smtClean="0"/>
              <a:t>.</a:t>
            </a:r>
          </a:p>
          <a:p>
            <a:pPr marL="0" indent="0">
              <a:buNone/>
            </a:pPr>
            <a:endParaRPr lang="en-US" sz="2000" dirty="0" smtClean="0"/>
          </a:p>
          <a:p>
            <a:pPr marL="0" indent="0">
              <a:buNone/>
            </a:pPr>
            <a:r>
              <a:rPr lang="en-US" sz="2000" dirty="0" smtClean="0"/>
              <a:t>Many </a:t>
            </a:r>
            <a:r>
              <a:rPr lang="en-US" sz="2000" dirty="0"/>
              <a:t>individuals, organizations, government bodies and officials, and others have opposed such recognition, </a:t>
            </a:r>
            <a:r>
              <a:rPr lang="en-US" sz="2000" dirty="0" smtClean="0"/>
              <a:t>based upon </a:t>
            </a:r>
            <a:r>
              <a:rPr lang="en-US" sz="2000" dirty="0"/>
              <a:t>diverse religious, social, “traditional,” moral, and other views and beliefs</a:t>
            </a:r>
            <a:r>
              <a:rPr lang="en-US" sz="2000" dirty="0" smtClean="0"/>
              <a:t>.</a:t>
            </a:r>
          </a:p>
          <a:p>
            <a:pPr marL="0" indent="0">
              <a:buNone/>
            </a:pPr>
            <a:endParaRPr lang="en-US" sz="2000" dirty="0" smtClean="0"/>
          </a:p>
          <a:p>
            <a:pPr marL="0" indent="0">
              <a:buNone/>
            </a:pPr>
            <a:r>
              <a:rPr lang="en-US" sz="2000" dirty="0" smtClean="0"/>
              <a:t>This </a:t>
            </a:r>
            <a:r>
              <a:rPr lang="en-US" sz="2000" dirty="0"/>
              <a:t>presentation focuses on </a:t>
            </a:r>
            <a:r>
              <a:rPr lang="en-US" sz="2000" i="1" dirty="0"/>
              <a:t>legal rights</a:t>
            </a:r>
            <a:r>
              <a:rPr lang="en-US" sz="2000" dirty="0"/>
              <a:t>, not on peoples’ views about such rights.</a:t>
            </a:r>
          </a:p>
        </p:txBody>
      </p:sp>
      <p:sp>
        <p:nvSpPr>
          <p:cNvPr id="7" name="Slide Number Placeholder 6"/>
          <p:cNvSpPr>
            <a:spLocks noGrp="1"/>
          </p:cNvSpPr>
          <p:nvPr>
            <p:ph type="sldNum" sz="quarter" idx="12"/>
          </p:nvPr>
        </p:nvSpPr>
        <p:spPr/>
        <p:txBody>
          <a:bodyPr/>
          <a:lstStyle/>
          <a:p>
            <a:fld id="{868A1D3F-E904-4CBB-A880-52714F9FF794}" type="slidenum">
              <a:rPr lang="en-US" smtClean="0"/>
              <a:pPr/>
              <a:t>4</a:t>
            </a:fld>
            <a:endParaRPr lang="en-US"/>
          </a:p>
        </p:txBody>
      </p:sp>
      <p:sp>
        <p:nvSpPr>
          <p:cNvPr id="8" name="Date Placeholder 7"/>
          <p:cNvSpPr>
            <a:spLocks noGrp="1"/>
          </p:cNvSpPr>
          <p:nvPr>
            <p:ph type="dt" sz="half" idx="10"/>
          </p:nvPr>
        </p:nvSpPr>
        <p:spPr/>
        <p:txBody>
          <a:bodyPr/>
          <a:lstStyle/>
          <a:p>
            <a:r>
              <a:rPr lang="en-US" smtClean="0"/>
              <a:t>2/25/2014</a:t>
            </a:r>
            <a:endParaRPr lang="en-US"/>
          </a:p>
        </p:txBody>
      </p:sp>
      <p:sp>
        <p:nvSpPr>
          <p:cNvPr id="9" name="Footer Placeholder 8"/>
          <p:cNvSpPr>
            <a:spLocks noGrp="1"/>
          </p:cNvSpPr>
          <p:nvPr>
            <p:ph type="ftr" sz="quarter" idx="11"/>
          </p:nvPr>
        </p:nvSpPr>
        <p:spPr/>
        <p:txBody>
          <a:bodyPr/>
          <a:lstStyle/>
          <a:p>
            <a:r>
              <a:rPr lang="en-US" smtClean="0"/>
              <a:t>Senior Citizens' Law Office, Albuquerque</a:t>
            </a:r>
            <a:endParaRPr lang="en-US"/>
          </a:p>
        </p:txBody>
      </p:sp>
    </p:spTree>
    <p:extLst>
      <p:ext uri="{BB962C8B-B14F-4D97-AF65-F5344CB8AC3E}">
        <p14:creationId xmlns:p14="http://schemas.microsoft.com/office/powerpoint/2010/main" xmlns="" val="13705888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dirty="0" smtClean="0"/>
              <a:t/>
            </a:r>
            <a:br>
              <a:rPr lang="en-US" sz="3600" b="1" dirty="0" smtClean="0"/>
            </a:br>
            <a:r>
              <a:rPr lang="en-US" sz="3600" b="1" u="sng" dirty="0" smtClean="0"/>
              <a:t>PRELIMINARY CONSIDERATION #2</a:t>
            </a:r>
            <a:r>
              <a:rPr lang="en-US" u="sng" dirty="0" smtClean="0"/>
              <a:t/>
            </a:r>
            <a:br>
              <a:rPr lang="en-US" u="sng" dirty="0" smtClean="0"/>
            </a:br>
            <a:endParaRPr lang="en-US" u="sng" dirty="0"/>
          </a:p>
        </p:txBody>
      </p:sp>
      <p:sp>
        <p:nvSpPr>
          <p:cNvPr id="3" name="Content Placeholder 2"/>
          <p:cNvSpPr>
            <a:spLocks noGrp="1"/>
          </p:cNvSpPr>
          <p:nvPr>
            <p:ph idx="1"/>
          </p:nvPr>
        </p:nvSpPr>
        <p:spPr>
          <a:xfrm>
            <a:off x="457200" y="1219200"/>
            <a:ext cx="8229600" cy="4830763"/>
          </a:xfrm>
        </p:spPr>
        <p:txBody>
          <a:bodyPr>
            <a:normAutofit/>
          </a:bodyPr>
          <a:lstStyle/>
          <a:p>
            <a:pPr marL="0" indent="0">
              <a:buNone/>
            </a:pPr>
            <a:endParaRPr lang="en-US" sz="2000" dirty="0" smtClean="0"/>
          </a:p>
          <a:p>
            <a:pPr marL="0" indent="0">
              <a:buNone/>
            </a:pPr>
            <a:r>
              <a:rPr lang="en-US" sz="2000" dirty="0" smtClean="0"/>
              <a:t>As </a:t>
            </a:r>
            <a:r>
              <a:rPr lang="en-US" sz="2000" dirty="0"/>
              <a:t>noted, many views about marriage are based upon religious beliefs and practices.  However, marriage is in fact a </a:t>
            </a:r>
            <a:r>
              <a:rPr lang="en-US" sz="2000" i="1" dirty="0"/>
              <a:t>civil </a:t>
            </a:r>
            <a:r>
              <a:rPr lang="en-US" sz="2000" dirty="0"/>
              <a:t>legal right, regulated by state law</a:t>
            </a:r>
            <a:r>
              <a:rPr lang="en-US" sz="2000" dirty="0" smtClean="0"/>
              <a:t>.</a:t>
            </a:r>
          </a:p>
          <a:p>
            <a:pPr marL="0" indent="0">
              <a:buNone/>
            </a:pPr>
            <a:endParaRPr lang="en-US" sz="2000" dirty="0" smtClean="0"/>
          </a:p>
          <a:p>
            <a:pPr marL="0" indent="0">
              <a:buNone/>
            </a:pPr>
            <a:r>
              <a:rPr lang="en-US" sz="2400" dirty="0" smtClean="0"/>
              <a:t>For </a:t>
            </a:r>
            <a:r>
              <a:rPr lang="en-US" sz="2400" dirty="0"/>
              <a:t>over 150 years, New Mexico’s statutes have </a:t>
            </a:r>
            <a:r>
              <a:rPr lang="en-US" sz="2400" dirty="0" smtClean="0"/>
              <a:t>stated that</a:t>
            </a:r>
            <a:r>
              <a:rPr lang="en-US" sz="2400" dirty="0"/>
              <a:t>: “</a:t>
            </a:r>
            <a:r>
              <a:rPr lang="en-US" sz="2400" b="1" dirty="0"/>
              <a:t>Marriage is contemplated by the law as </a:t>
            </a:r>
            <a:r>
              <a:rPr lang="en-US" sz="2400" b="1" i="1" dirty="0"/>
              <a:t>a civil contract, </a:t>
            </a:r>
            <a:r>
              <a:rPr lang="en-US" sz="2400" b="1" dirty="0"/>
              <a:t>for which the consent of the contracting parties, capable of contracting, is essential</a:t>
            </a:r>
            <a:r>
              <a:rPr lang="en-US" sz="2400" dirty="0" smtClean="0"/>
              <a:t>.”</a:t>
            </a:r>
          </a:p>
          <a:p>
            <a:pPr marL="0" indent="0">
              <a:buNone/>
            </a:pPr>
            <a:endParaRPr lang="en-US" sz="2000" dirty="0" smtClean="0"/>
          </a:p>
          <a:p>
            <a:pPr marL="0" indent="0">
              <a:buNone/>
            </a:pPr>
            <a:r>
              <a:rPr lang="en-US" sz="2000" dirty="0" smtClean="0"/>
              <a:t>Many </a:t>
            </a:r>
            <a:r>
              <a:rPr lang="en-US" sz="2000" dirty="0"/>
              <a:t>New Mexicans believe their marriage </a:t>
            </a:r>
            <a:r>
              <a:rPr lang="en-US" sz="2000" i="1" dirty="0"/>
              <a:t>must </a:t>
            </a:r>
            <a:r>
              <a:rPr lang="en-US" sz="2000" dirty="0"/>
              <a:t>be solemnized in a religious ceremony, and that is their right.  But nobody is </a:t>
            </a:r>
            <a:r>
              <a:rPr lang="en-US" sz="2000" i="1" dirty="0"/>
              <a:t>required </a:t>
            </a:r>
            <a:r>
              <a:rPr lang="en-US" sz="2000" dirty="0"/>
              <a:t>to marry in that fashion.</a:t>
            </a:r>
          </a:p>
        </p:txBody>
      </p:sp>
      <p:sp>
        <p:nvSpPr>
          <p:cNvPr id="7" name="Slide Number Placeholder 6"/>
          <p:cNvSpPr>
            <a:spLocks noGrp="1"/>
          </p:cNvSpPr>
          <p:nvPr>
            <p:ph type="sldNum" sz="quarter" idx="12"/>
          </p:nvPr>
        </p:nvSpPr>
        <p:spPr/>
        <p:txBody>
          <a:bodyPr/>
          <a:lstStyle/>
          <a:p>
            <a:fld id="{868A1D3F-E904-4CBB-A880-52714F9FF794}" type="slidenum">
              <a:rPr lang="en-US" smtClean="0"/>
              <a:pPr/>
              <a:t>5</a:t>
            </a:fld>
            <a:endParaRPr lang="en-US"/>
          </a:p>
        </p:txBody>
      </p:sp>
      <p:sp>
        <p:nvSpPr>
          <p:cNvPr id="8" name="Date Placeholder 7"/>
          <p:cNvSpPr>
            <a:spLocks noGrp="1"/>
          </p:cNvSpPr>
          <p:nvPr>
            <p:ph type="dt" sz="half" idx="10"/>
          </p:nvPr>
        </p:nvSpPr>
        <p:spPr/>
        <p:txBody>
          <a:bodyPr/>
          <a:lstStyle/>
          <a:p>
            <a:r>
              <a:rPr lang="en-US" smtClean="0"/>
              <a:t>2/25/2014</a:t>
            </a:r>
            <a:endParaRPr lang="en-US"/>
          </a:p>
        </p:txBody>
      </p:sp>
      <p:sp>
        <p:nvSpPr>
          <p:cNvPr id="9" name="Footer Placeholder 8"/>
          <p:cNvSpPr>
            <a:spLocks noGrp="1"/>
          </p:cNvSpPr>
          <p:nvPr>
            <p:ph type="ftr" sz="quarter" idx="11"/>
          </p:nvPr>
        </p:nvSpPr>
        <p:spPr/>
        <p:txBody>
          <a:bodyPr/>
          <a:lstStyle/>
          <a:p>
            <a:r>
              <a:rPr lang="en-US" smtClean="0"/>
              <a:t>Senior Citizens' Law Office, Albuquerque</a:t>
            </a:r>
            <a:endParaRPr lang="en-US"/>
          </a:p>
        </p:txBody>
      </p:sp>
    </p:spTree>
    <p:extLst>
      <p:ext uri="{BB962C8B-B14F-4D97-AF65-F5344CB8AC3E}">
        <p14:creationId xmlns:p14="http://schemas.microsoft.com/office/powerpoint/2010/main" xmlns="" val="18463020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dirty="0" smtClean="0"/>
              <a:t/>
            </a:r>
            <a:br>
              <a:rPr lang="en-US" sz="3600" b="1" dirty="0" smtClean="0"/>
            </a:br>
            <a:r>
              <a:rPr lang="en-US" sz="3600" b="1" u="sng" dirty="0" smtClean="0"/>
              <a:t>PRELIMINARY CONSIDERATION #3</a:t>
            </a:r>
            <a:r>
              <a:rPr lang="en-US" u="sng" dirty="0" smtClean="0"/>
              <a:t/>
            </a:r>
            <a:br>
              <a:rPr lang="en-US" u="sng" dirty="0" smtClean="0"/>
            </a:br>
            <a:endParaRPr lang="en-US" u="sng" dirty="0"/>
          </a:p>
        </p:txBody>
      </p:sp>
      <p:sp>
        <p:nvSpPr>
          <p:cNvPr id="3" name="Content Placeholder 2"/>
          <p:cNvSpPr>
            <a:spLocks noGrp="1"/>
          </p:cNvSpPr>
          <p:nvPr>
            <p:ph idx="1"/>
          </p:nvPr>
        </p:nvSpPr>
        <p:spPr/>
        <p:txBody>
          <a:bodyPr>
            <a:normAutofit/>
          </a:bodyPr>
          <a:lstStyle/>
          <a:p>
            <a:pPr marL="0" indent="0">
              <a:buNone/>
            </a:pPr>
            <a:endParaRPr lang="en-US" sz="2400" dirty="0" smtClean="0"/>
          </a:p>
          <a:p>
            <a:pPr marL="0" indent="0">
              <a:buNone/>
            </a:pPr>
            <a:r>
              <a:rPr lang="en-US" sz="2000" dirty="0" smtClean="0"/>
              <a:t>This </a:t>
            </a:r>
            <a:r>
              <a:rPr lang="en-US" sz="2000" dirty="0"/>
              <a:t>presentation uses several terms --- including “same-sex” marriage, “recognized,” “legal,” and “lawful” --- to which some people may object, preferring alternatives.  In fact, our state Supreme Court used the term “same-gender” marriage</a:t>
            </a:r>
            <a:r>
              <a:rPr lang="en-US" sz="2000" dirty="0" smtClean="0"/>
              <a:t>.”</a:t>
            </a:r>
          </a:p>
          <a:p>
            <a:pPr marL="0" indent="0">
              <a:buNone/>
            </a:pPr>
            <a:endParaRPr lang="en-US" sz="2000" dirty="0"/>
          </a:p>
          <a:p>
            <a:pPr marL="0" indent="0">
              <a:buNone/>
            </a:pPr>
            <a:r>
              <a:rPr lang="en-US" sz="2000" dirty="0"/>
              <a:t>The terms </a:t>
            </a:r>
            <a:r>
              <a:rPr lang="en-US" sz="2000" dirty="0" smtClean="0"/>
              <a:t>used </a:t>
            </a:r>
            <a:r>
              <a:rPr lang="en-US" sz="2000" dirty="0"/>
              <a:t>are intended to be neutral and/or terms regularly used in </a:t>
            </a:r>
            <a:r>
              <a:rPr lang="en-US" sz="2000" dirty="0" smtClean="0"/>
              <a:t>legal </a:t>
            </a:r>
            <a:r>
              <a:rPr lang="en-US" sz="2000" dirty="0"/>
              <a:t>disputes and </a:t>
            </a:r>
            <a:r>
              <a:rPr lang="en-US" sz="2000" dirty="0" smtClean="0"/>
              <a:t>decisions, and media reports, </a:t>
            </a:r>
            <a:r>
              <a:rPr lang="en-US" sz="2000" dirty="0"/>
              <a:t>regarding same-sex marriage.</a:t>
            </a:r>
          </a:p>
        </p:txBody>
      </p:sp>
      <p:sp>
        <p:nvSpPr>
          <p:cNvPr id="7" name="Slide Number Placeholder 6"/>
          <p:cNvSpPr>
            <a:spLocks noGrp="1"/>
          </p:cNvSpPr>
          <p:nvPr>
            <p:ph type="sldNum" sz="quarter" idx="12"/>
          </p:nvPr>
        </p:nvSpPr>
        <p:spPr/>
        <p:txBody>
          <a:bodyPr/>
          <a:lstStyle/>
          <a:p>
            <a:fld id="{868A1D3F-E904-4CBB-A880-52714F9FF794}" type="slidenum">
              <a:rPr lang="en-US" smtClean="0"/>
              <a:pPr/>
              <a:t>6</a:t>
            </a:fld>
            <a:endParaRPr lang="en-US"/>
          </a:p>
        </p:txBody>
      </p:sp>
      <p:sp>
        <p:nvSpPr>
          <p:cNvPr id="8" name="Date Placeholder 7"/>
          <p:cNvSpPr>
            <a:spLocks noGrp="1"/>
          </p:cNvSpPr>
          <p:nvPr>
            <p:ph type="dt" sz="half" idx="10"/>
          </p:nvPr>
        </p:nvSpPr>
        <p:spPr/>
        <p:txBody>
          <a:bodyPr/>
          <a:lstStyle/>
          <a:p>
            <a:r>
              <a:rPr lang="en-US" smtClean="0"/>
              <a:t>2/25/2014</a:t>
            </a:r>
            <a:endParaRPr lang="en-US"/>
          </a:p>
        </p:txBody>
      </p:sp>
      <p:sp>
        <p:nvSpPr>
          <p:cNvPr id="9" name="Footer Placeholder 8"/>
          <p:cNvSpPr>
            <a:spLocks noGrp="1"/>
          </p:cNvSpPr>
          <p:nvPr>
            <p:ph type="ftr" sz="quarter" idx="11"/>
          </p:nvPr>
        </p:nvSpPr>
        <p:spPr/>
        <p:txBody>
          <a:bodyPr/>
          <a:lstStyle/>
          <a:p>
            <a:r>
              <a:rPr lang="en-US" smtClean="0"/>
              <a:t>Senior Citizens' Law Office, Albuquerque</a:t>
            </a:r>
            <a:endParaRPr lang="en-US"/>
          </a:p>
        </p:txBody>
      </p:sp>
    </p:spTree>
    <p:extLst>
      <p:ext uri="{BB962C8B-B14F-4D97-AF65-F5344CB8AC3E}">
        <p14:creationId xmlns:p14="http://schemas.microsoft.com/office/powerpoint/2010/main" xmlns="" val="23892640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sz="3600" b="1" dirty="0" smtClean="0"/>
              <a:t/>
            </a:r>
            <a:br>
              <a:rPr lang="en-US" sz="3600" b="1" dirty="0" smtClean="0"/>
            </a:br>
            <a:r>
              <a:rPr lang="en-US" sz="3600" b="1" u="sng" dirty="0" smtClean="0"/>
              <a:t>OVERVIEW OF </a:t>
            </a:r>
            <a:r>
              <a:rPr lang="en-US" sz="3600" b="1" i="1" u="sng" dirty="0" smtClean="0"/>
              <a:t>FEDERAL</a:t>
            </a:r>
            <a:r>
              <a:rPr lang="en-US" sz="3600" b="1" u="sng" dirty="0" smtClean="0"/>
              <a:t> BENEFITS</a:t>
            </a:r>
            <a:r>
              <a:rPr lang="en-US" dirty="0" smtClean="0"/>
              <a:t/>
            </a:r>
            <a:br>
              <a:rPr lang="en-US" dirty="0" smtClean="0"/>
            </a:br>
            <a:endParaRPr lang="en-US" dirty="0"/>
          </a:p>
        </p:txBody>
      </p:sp>
      <p:sp>
        <p:nvSpPr>
          <p:cNvPr id="3" name="Content Placeholder 2"/>
          <p:cNvSpPr>
            <a:spLocks noGrp="1"/>
          </p:cNvSpPr>
          <p:nvPr>
            <p:ph idx="1"/>
          </p:nvPr>
        </p:nvSpPr>
        <p:spPr>
          <a:xfrm>
            <a:off x="457200" y="1066800"/>
            <a:ext cx="8229600" cy="5059363"/>
          </a:xfrm>
        </p:spPr>
        <p:txBody>
          <a:bodyPr>
            <a:normAutofit/>
          </a:bodyPr>
          <a:lstStyle/>
          <a:p>
            <a:pPr marL="0" indent="0">
              <a:buNone/>
            </a:pPr>
            <a:r>
              <a:rPr lang="en-US" sz="2400" dirty="0" smtClean="0"/>
              <a:t>There </a:t>
            </a:r>
            <a:r>
              <a:rPr lang="en-US" sz="2400" dirty="0"/>
              <a:t>are many types of benefits that can be referred to as “federal,” including</a:t>
            </a:r>
            <a:r>
              <a:rPr lang="en-US" sz="2400" dirty="0" smtClean="0"/>
              <a:t>:</a:t>
            </a:r>
            <a:endParaRPr lang="en-US" sz="1000" dirty="0" smtClean="0"/>
          </a:p>
          <a:p>
            <a:pPr marL="0" indent="0">
              <a:buNone/>
            </a:pPr>
            <a:endParaRPr lang="en-US" sz="1200" dirty="0" smtClean="0"/>
          </a:p>
          <a:p>
            <a:r>
              <a:rPr lang="en-US" sz="2000" dirty="0" smtClean="0"/>
              <a:t>Benefits </a:t>
            </a:r>
            <a:r>
              <a:rPr lang="en-US" sz="2000" dirty="0"/>
              <a:t>for active-duty and retired members of the military, Veterans, and federal civil service employees and retirees</a:t>
            </a:r>
            <a:r>
              <a:rPr lang="en-US" sz="2000" dirty="0" smtClean="0"/>
              <a:t>;</a:t>
            </a:r>
          </a:p>
          <a:p>
            <a:endParaRPr lang="en-US" sz="800" dirty="0" smtClean="0"/>
          </a:p>
          <a:p>
            <a:r>
              <a:rPr lang="en-US" sz="2000" dirty="0" smtClean="0"/>
              <a:t>Social </a:t>
            </a:r>
            <a:r>
              <a:rPr lang="en-US" sz="2000" dirty="0"/>
              <a:t>Security, Medicare, and SSI (</a:t>
            </a:r>
            <a:r>
              <a:rPr lang="en-US" sz="2000" i="1" dirty="0"/>
              <a:t>Medicaid</a:t>
            </a:r>
            <a:r>
              <a:rPr lang="en-US" sz="2000" dirty="0"/>
              <a:t>, discussed later, is a federal/state program</a:t>
            </a:r>
            <a:r>
              <a:rPr lang="en-US" sz="2000" dirty="0" smtClean="0"/>
              <a:t>);</a:t>
            </a:r>
          </a:p>
          <a:p>
            <a:pPr marL="0" indent="0">
              <a:buNone/>
            </a:pPr>
            <a:endParaRPr lang="en-US" sz="2000" dirty="0" smtClean="0"/>
          </a:p>
          <a:p>
            <a:r>
              <a:rPr lang="en-US" sz="2000" dirty="0" smtClean="0"/>
              <a:t>Benefits </a:t>
            </a:r>
            <a:r>
              <a:rPr lang="en-US" sz="2000" dirty="0"/>
              <a:t>administered by other federal Executive Departments (</a:t>
            </a:r>
            <a:r>
              <a:rPr lang="en-US" sz="2000" i="1" dirty="0"/>
              <a:t>e.g., </a:t>
            </a:r>
            <a:r>
              <a:rPr lang="en-US" sz="2000" dirty="0"/>
              <a:t>Homeland Security, Interior, </a:t>
            </a:r>
            <a:r>
              <a:rPr lang="en-US" sz="2000" dirty="0" smtClean="0"/>
              <a:t>and </a:t>
            </a:r>
            <a:r>
              <a:rPr lang="en-US" sz="2000" dirty="0"/>
              <a:t>Education</a:t>
            </a:r>
            <a:r>
              <a:rPr lang="en-US" sz="2000" dirty="0" smtClean="0"/>
              <a:t>); and</a:t>
            </a:r>
          </a:p>
          <a:p>
            <a:pPr marL="0" indent="0">
              <a:buNone/>
            </a:pPr>
            <a:endParaRPr lang="en-US" sz="2000" dirty="0" smtClean="0"/>
          </a:p>
          <a:p>
            <a:r>
              <a:rPr lang="en-US" sz="2000" dirty="0" smtClean="0"/>
              <a:t>Benefits </a:t>
            </a:r>
            <a:r>
              <a:rPr lang="en-US" sz="2000" dirty="0"/>
              <a:t>authorized and funded by the federal government but administered by the states, such as “SNAP” (formerly Food Stamps) and LIHEAP home energy assistance.</a:t>
            </a:r>
          </a:p>
          <a:p>
            <a:pPr marL="0" indent="0">
              <a:buNone/>
            </a:pPr>
            <a:endParaRPr lang="en-US" dirty="0"/>
          </a:p>
        </p:txBody>
      </p:sp>
      <p:sp>
        <p:nvSpPr>
          <p:cNvPr id="7" name="Slide Number Placeholder 6"/>
          <p:cNvSpPr>
            <a:spLocks noGrp="1"/>
          </p:cNvSpPr>
          <p:nvPr>
            <p:ph type="sldNum" sz="quarter" idx="12"/>
          </p:nvPr>
        </p:nvSpPr>
        <p:spPr/>
        <p:txBody>
          <a:bodyPr/>
          <a:lstStyle/>
          <a:p>
            <a:fld id="{868A1D3F-E904-4CBB-A880-52714F9FF794}" type="slidenum">
              <a:rPr lang="en-US" smtClean="0"/>
              <a:pPr/>
              <a:t>7</a:t>
            </a:fld>
            <a:endParaRPr lang="en-US"/>
          </a:p>
        </p:txBody>
      </p:sp>
      <p:sp>
        <p:nvSpPr>
          <p:cNvPr id="8" name="Date Placeholder 7"/>
          <p:cNvSpPr>
            <a:spLocks noGrp="1"/>
          </p:cNvSpPr>
          <p:nvPr>
            <p:ph type="dt" sz="half" idx="10"/>
          </p:nvPr>
        </p:nvSpPr>
        <p:spPr/>
        <p:txBody>
          <a:bodyPr/>
          <a:lstStyle/>
          <a:p>
            <a:r>
              <a:rPr lang="en-US" smtClean="0"/>
              <a:t>2/25/2014</a:t>
            </a:r>
            <a:endParaRPr lang="en-US"/>
          </a:p>
        </p:txBody>
      </p:sp>
      <p:sp>
        <p:nvSpPr>
          <p:cNvPr id="9" name="Footer Placeholder 8"/>
          <p:cNvSpPr>
            <a:spLocks noGrp="1"/>
          </p:cNvSpPr>
          <p:nvPr>
            <p:ph type="ftr" sz="quarter" idx="11"/>
          </p:nvPr>
        </p:nvSpPr>
        <p:spPr/>
        <p:txBody>
          <a:bodyPr/>
          <a:lstStyle/>
          <a:p>
            <a:r>
              <a:rPr lang="en-US" smtClean="0"/>
              <a:t>Senior Citizens' Law Office, Albuquerque</a:t>
            </a:r>
            <a:endParaRPr lang="en-US"/>
          </a:p>
        </p:txBody>
      </p:sp>
    </p:spTree>
    <p:extLst>
      <p:ext uri="{BB962C8B-B14F-4D97-AF65-F5344CB8AC3E}">
        <p14:creationId xmlns:p14="http://schemas.microsoft.com/office/powerpoint/2010/main" xmlns="" val="404439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r>
              <a:rPr lang="en-US" sz="3200" b="1" dirty="0" smtClean="0"/>
              <a:t/>
            </a:r>
            <a:br>
              <a:rPr lang="en-US" sz="3200" b="1" dirty="0" smtClean="0"/>
            </a:br>
            <a:r>
              <a:rPr lang="en-US" sz="3200" b="1" u="sng" dirty="0" smtClean="0"/>
              <a:t>OVERVIEW OF </a:t>
            </a:r>
            <a:r>
              <a:rPr lang="en-US" sz="3200" b="1" i="1" u="sng" dirty="0" smtClean="0"/>
              <a:t>STATE</a:t>
            </a:r>
            <a:r>
              <a:rPr lang="en-US" sz="3200" b="1" u="sng" dirty="0" smtClean="0"/>
              <a:t> BENEFITS</a:t>
            </a:r>
            <a:r>
              <a:rPr lang="en-US" sz="3200" dirty="0" smtClean="0"/>
              <a:t/>
            </a:r>
            <a:br>
              <a:rPr lang="en-US" sz="3200" dirty="0" smtClean="0"/>
            </a:br>
            <a:endParaRPr lang="en-US" sz="3200" dirty="0"/>
          </a:p>
        </p:txBody>
      </p:sp>
      <p:sp>
        <p:nvSpPr>
          <p:cNvPr id="3" name="Content Placeholder 2"/>
          <p:cNvSpPr>
            <a:spLocks noGrp="1"/>
          </p:cNvSpPr>
          <p:nvPr>
            <p:ph idx="1"/>
          </p:nvPr>
        </p:nvSpPr>
        <p:spPr>
          <a:xfrm>
            <a:off x="533400" y="1143000"/>
            <a:ext cx="8229600" cy="4525963"/>
          </a:xfrm>
        </p:spPr>
        <p:txBody>
          <a:bodyPr>
            <a:normAutofit/>
          </a:bodyPr>
          <a:lstStyle/>
          <a:p>
            <a:pPr marL="0" indent="0">
              <a:buNone/>
            </a:pPr>
            <a:endParaRPr lang="en-US" sz="2000" dirty="0" smtClean="0"/>
          </a:p>
          <a:p>
            <a:pPr marL="0" indent="0">
              <a:buNone/>
            </a:pPr>
            <a:r>
              <a:rPr lang="en-US" sz="2000" dirty="0" smtClean="0"/>
              <a:t>The </a:t>
            </a:r>
            <a:r>
              <a:rPr lang="en-US" sz="2000" dirty="0"/>
              <a:t>state of New Mexico administers a variety of </a:t>
            </a:r>
            <a:r>
              <a:rPr lang="en-US" sz="2000" dirty="0" smtClean="0"/>
              <a:t>state benefit </a:t>
            </a:r>
            <a:r>
              <a:rPr lang="en-US" sz="2000" dirty="0"/>
              <a:t>programs; including benefits available to state and local governmental employees and retirees, and benefits available to the public at </a:t>
            </a:r>
            <a:r>
              <a:rPr lang="en-US" sz="2000" dirty="0" smtClean="0"/>
              <a:t>large </a:t>
            </a:r>
            <a:r>
              <a:rPr lang="en-US" sz="2000" i="1" dirty="0" smtClean="0"/>
              <a:t>(e.g., </a:t>
            </a:r>
            <a:r>
              <a:rPr lang="en-US" sz="2000" dirty="0" smtClean="0"/>
              <a:t>public health programs, lottery scholarships, county indigent health care, and some adoption and foster care assistance)</a:t>
            </a:r>
            <a:r>
              <a:rPr lang="en-US" sz="2000" i="1" dirty="0" smtClean="0"/>
              <a:t>.</a:t>
            </a:r>
          </a:p>
          <a:p>
            <a:pPr marL="0" indent="0">
              <a:buNone/>
            </a:pPr>
            <a:endParaRPr lang="en-US" sz="2000" dirty="0" smtClean="0"/>
          </a:p>
          <a:p>
            <a:pPr marL="0" indent="0">
              <a:buNone/>
            </a:pPr>
            <a:r>
              <a:rPr lang="en-US" sz="2000" dirty="0" smtClean="0"/>
              <a:t>Some</a:t>
            </a:r>
            <a:r>
              <a:rPr lang="en-US" sz="2000" dirty="0"/>
              <a:t>, like the governmental employee and retiree programs, are purely state programs</a:t>
            </a:r>
            <a:r>
              <a:rPr lang="en-US" sz="2000" dirty="0" smtClean="0"/>
              <a:t>;</a:t>
            </a:r>
          </a:p>
          <a:p>
            <a:pPr marL="0" indent="0">
              <a:buNone/>
            </a:pPr>
            <a:r>
              <a:rPr lang="en-US" sz="2000" dirty="0" smtClean="0"/>
              <a:t>Some</a:t>
            </a:r>
            <a:r>
              <a:rPr lang="en-US" sz="2000" dirty="0"/>
              <a:t>, like Medicaid, are funded and administered in </a:t>
            </a:r>
            <a:r>
              <a:rPr lang="en-US" sz="2000" dirty="0" smtClean="0"/>
              <a:t>partnership </a:t>
            </a:r>
            <a:r>
              <a:rPr lang="en-US" sz="2000" dirty="0"/>
              <a:t>with the federal government; </a:t>
            </a:r>
            <a:endParaRPr lang="en-US" sz="2000" dirty="0" smtClean="0"/>
          </a:p>
          <a:p>
            <a:pPr marL="0" indent="0">
              <a:buNone/>
            </a:pPr>
            <a:r>
              <a:rPr lang="en-US" sz="2000" dirty="0" smtClean="0"/>
              <a:t>Some, </a:t>
            </a:r>
            <a:r>
              <a:rPr lang="en-US" sz="2000" dirty="0"/>
              <a:t>like SNAP and </a:t>
            </a:r>
            <a:r>
              <a:rPr lang="en-US" sz="2000" dirty="0" smtClean="0"/>
              <a:t>LIHEAP, as noted are </a:t>
            </a:r>
            <a:r>
              <a:rPr lang="en-US" sz="2000" dirty="0"/>
              <a:t>funded </a:t>
            </a:r>
            <a:r>
              <a:rPr lang="en-US" sz="2000" dirty="0" smtClean="0"/>
              <a:t>almost exclusively </a:t>
            </a:r>
            <a:r>
              <a:rPr lang="en-US" sz="2000" dirty="0"/>
              <a:t>by the federal government </a:t>
            </a:r>
            <a:r>
              <a:rPr lang="en-US" sz="2000" dirty="0" smtClean="0"/>
              <a:t>but </a:t>
            </a:r>
            <a:r>
              <a:rPr lang="en-US" sz="2000" dirty="0"/>
              <a:t>administered by the state.</a:t>
            </a:r>
          </a:p>
          <a:p>
            <a:pPr marL="0" indent="0">
              <a:buNone/>
            </a:pPr>
            <a:endParaRPr lang="en-US" dirty="0"/>
          </a:p>
        </p:txBody>
      </p:sp>
      <p:sp>
        <p:nvSpPr>
          <p:cNvPr id="7" name="Slide Number Placeholder 6"/>
          <p:cNvSpPr>
            <a:spLocks noGrp="1"/>
          </p:cNvSpPr>
          <p:nvPr>
            <p:ph type="sldNum" sz="quarter" idx="12"/>
          </p:nvPr>
        </p:nvSpPr>
        <p:spPr/>
        <p:txBody>
          <a:bodyPr/>
          <a:lstStyle/>
          <a:p>
            <a:fld id="{868A1D3F-E904-4CBB-A880-52714F9FF794}" type="slidenum">
              <a:rPr lang="en-US" smtClean="0"/>
              <a:pPr/>
              <a:t>8</a:t>
            </a:fld>
            <a:endParaRPr lang="en-US"/>
          </a:p>
        </p:txBody>
      </p:sp>
      <p:sp>
        <p:nvSpPr>
          <p:cNvPr id="8" name="Date Placeholder 7"/>
          <p:cNvSpPr>
            <a:spLocks noGrp="1"/>
          </p:cNvSpPr>
          <p:nvPr>
            <p:ph type="dt" sz="half" idx="10"/>
          </p:nvPr>
        </p:nvSpPr>
        <p:spPr/>
        <p:txBody>
          <a:bodyPr/>
          <a:lstStyle/>
          <a:p>
            <a:r>
              <a:rPr lang="en-US" smtClean="0"/>
              <a:t>2/25/2014</a:t>
            </a:r>
            <a:endParaRPr lang="en-US"/>
          </a:p>
        </p:txBody>
      </p:sp>
      <p:sp>
        <p:nvSpPr>
          <p:cNvPr id="9" name="Footer Placeholder 8"/>
          <p:cNvSpPr>
            <a:spLocks noGrp="1"/>
          </p:cNvSpPr>
          <p:nvPr>
            <p:ph type="ftr" sz="quarter" idx="11"/>
          </p:nvPr>
        </p:nvSpPr>
        <p:spPr/>
        <p:txBody>
          <a:bodyPr/>
          <a:lstStyle/>
          <a:p>
            <a:r>
              <a:rPr lang="en-US" smtClean="0"/>
              <a:t>Senior Citizens' Law Office, Albuquerque</a:t>
            </a:r>
            <a:endParaRPr lang="en-US"/>
          </a:p>
        </p:txBody>
      </p:sp>
    </p:spTree>
    <p:extLst>
      <p:ext uri="{BB962C8B-B14F-4D97-AF65-F5344CB8AC3E}">
        <p14:creationId xmlns:p14="http://schemas.microsoft.com/office/powerpoint/2010/main" xmlns="" val="17173783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81000"/>
            <a:ext cx="8229600" cy="1143000"/>
          </a:xfrm>
        </p:spPr>
        <p:txBody>
          <a:bodyPr>
            <a:normAutofit fontScale="90000"/>
          </a:bodyPr>
          <a:lstStyle/>
          <a:p>
            <a:r>
              <a:rPr lang="en-US" b="1" dirty="0" smtClean="0"/>
              <a:t/>
            </a:r>
            <a:br>
              <a:rPr lang="en-US" b="1" dirty="0" smtClean="0"/>
            </a:br>
            <a:r>
              <a:rPr lang="en-US" sz="3600" b="1" dirty="0" smtClean="0"/>
              <a:t>OTHER STATE LAWS CONFERRING</a:t>
            </a:r>
            <a:br>
              <a:rPr lang="en-US" sz="3600" b="1" dirty="0" smtClean="0"/>
            </a:br>
            <a:r>
              <a:rPr lang="en-US" sz="3600" b="1" dirty="0" smtClean="0"/>
              <a:t> </a:t>
            </a:r>
            <a:r>
              <a:rPr lang="en-US" sz="3600" b="1" u="sng" dirty="0" smtClean="0"/>
              <a:t>RIGHTS AND RESPONSIBILITIES</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pPr marL="0" indent="0">
              <a:buNone/>
            </a:pPr>
            <a:endParaRPr lang="en-US" sz="2000" dirty="0" smtClean="0"/>
          </a:p>
          <a:p>
            <a:pPr marL="0" indent="0">
              <a:buNone/>
            </a:pPr>
            <a:r>
              <a:rPr lang="en-US" sz="2000" dirty="0" smtClean="0"/>
              <a:t>While </a:t>
            </a:r>
            <a:r>
              <a:rPr lang="en-US" sz="2000" dirty="0"/>
              <a:t>this paper focuses primarily on benefit programs, it is important to remain aware that lawful marriage is important to </a:t>
            </a:r>
            <a:r>
              <a:rPr lang="en-US" sz="2000" dirty="0" smtClean="0"/>
              <a:t>rights, protections, and responsibilities under state laws governing a </a:t>
            </a:r>
            <a:r>
              <a:rPr lang="en-US" sz="2000" dirty="0"/>
              <a:t>broad range of </a:t>
            </a:r>
            <a:r>
              <a:rPr lang="en-US" sz="2000" dirty="0" smtClean="0"/>
              <a:t>matters such as:  property ownership; inheritance rights; liability </a:t>
            </a:r>
            <a:r>
              <a:rPr lang="en-US" sz="2000" dirty="0"/>
              <a:t>for </a:t>
            </a:r>
            <a:r>
              <a:rPr lang="en-US" sz="2000" dirty="0" smtClean="0"/>
              <a:t>debts; divorce, alimony, child support and visitation; consumer </a:t>
            </a:r>
            <a:r>
              <a:rPr lang="en-US" sz="2000" dirty="0"/>
              <a:t>protections, </a:t>
            </a:r>
            <a:r>
              <a:rPr lang="en-US" sz="2000" dirty="0" smtClean="0"/>
              <a:t>decision-making </a:t>
            </a:r>
            <a:r>
              <a:rPr lang="en-US" sz="2000" dirty="0"/>
              <a:t>for </a:t>
            </a:r>
            <a:r>
              <a:rPr lang="en-US" sz="2000" dirty="0" smtClean="0"/>
              <a:t>children, </a:t>
            </a:r>
            <a:r>
              <a:rPr lang="en-US" sz="2000" dirty="0"/>
              <a:t>health care decision-making rights, </a:t>
            </a:r>
            <a:r>
              <a:rPr lang="en-US" sz="2000" dirty="0" smtClean="0"/>
              <a:t>educational </a:t>
            </a:r>
            <a:r>
              <a:rPr lang="en-US" sz="2000" dirty="0"/>
              <a:t>assistance, and more</a:t>
            </a:r>
            <a:r>
              <a:rPr lang="en-US" sz="2000" dirty="0" smtClean="0"/>
              <a:t>.</a:t>
            </a:r>
          </a:p>
          <a:p>
            <a:pPr marL="0" indent="0">
              <a:buNone/>
            </a:pPr>
            <a:endParaRPr lang="en-US" sz="2000" dirty="0" smtClean="0"/>
          </a:p>
          <a:p>
            <a:pPr marL="0" indent="0">
              <a:buNone/>
            </a:pPr>
            <a:r>
              <a:rPr lang="en-US" sz="2000" dirty="0" smtClean="0"/>
              <a:t>Note that </a:t>
            </a:r>
            <a:r>
              <a:rPr lang="en-US" sz="2000" dirty="0"/>
              <a:t>both federal and state </a:t>
            </a:r>
            <a:r>
              <a:rPr lang="en-US" sz="2000" dirty="0" smtClean="0"/>
              <a:t>laws address, for example, </a:t>
            </a:r>
            <a:r>
              <a:rPr lang="en-US" sz="2000" dirty="0"/>
              <a:t>some </a:t>
            </a:r>
            <a:r>
              <a:rPr lang="en-US" sz="2000" dirty="0" smtClean="0"/>
              <a:t>private </a:t>
            </a:r>
            <a:r>
              <a:rPr lang="en-US" sz="2000" dirty="0"/>
              <a:t>insurance and employment </a:t>
            </a:r>
            <a:r>
              <a:rPr lang="en-US" sz="2000" dirty="0" smtClean="0"/>
              <a:t>matters; </a:t>
            </a:r>
            <a:r>
              <a:rPr lang="en-US" sz="2000" dirty="0"/>
              <a:t>meaning that issues </a:t>
            </a:r>
            <a:r>
              <a:rPr lang="en-US" sz="2000" dirty="0" smtClean="0"/>
              <a:t>will sometimes arise about </a:t>
            </a:r>
            <a:r>
              <a:rPr lang="en-US" sz="2000" dirty="0"/>
              <a:t>how any conflicts </a:t>
            </a:r>
            <a:r>
              <a:rPr lang="en-US" sz="2000" dirty="0" smtClean="0"/>
              <a:t>between state and federal laws should </a:t>
            </a:r>
            <a:r>
              <a:rPr lang="en-US" sz="2000" dirty="0"/>
              <a:t>be resolved.</a:t>
            </a:r>
          </a:p>
        </p:txBody>
      </p:sp>
      <p:sp>
        <p:nvSpPr>
          <p:cNvPr id="7" name="Slide Number Placeholder 6"/>
          <p:cNvSpPr>
            <a:spLocks noGrp="1"/>
          </p:cNvSpPr>
          <p:nvPr>
            <p:ph type="sldNum" sz="quarter" idx="12"/>
          </p:nvPr>
        </p:nvSpPr>
        <p:spPr/>
        <p:txBody>
          <a:bodyPr/>
          <a:lstStyle/>
          <a:p>
            <a:fld id="{868A1D3F-E904-4CBB-A880-52714F9FF794}" type="slidenum">
              <a:rPr lang="en-US" smtClean="0"/>
              <a:pPr/>
              <a:t>9</a:t>
            </a:fld>
            <a:endParaRPr lang="en-US"/>
          </a:p>
        </p:txBody>
      </p:sp>
      <p:sp>
        <p:nvSpPr>
          <p:cNvPr id="8" name="Date Placeholder 7"/>
          <p:cNvSpPr>
            <a:spLocks noGrp="1"/>
          </p:cNvSpPr>
          <p:nvPr>
            <p:ph type="dt" sz="half" idx="10"/>
          </p:nvPr>
        </p:nvSpPr>
        <p:spPr/>
        <p:txBody>
          <a:bodyPr/>
          <a:lstStyle/>
          <a:p>
            <a:r>
              <a:rPr lang="en-US" smtClean="0"/>
              <a:t>2/25/2014</a:t>
            </a:r>
            <a:endParaRPr lang="en-US"/>
          </a:p>
        </p:txBody>
      </p:sp>
      <p:sp>
        <p:nvSpPr>
          <p:cNvPr id="9" name="Footer Placeholder 8"/>
          <p:cNvSpPr>
            <a:spLocks noGrp="1"/>
          </p:cNvSpPr>
          <p:nvPr>
            <p:ph type="ftr" sz="quarter" idx="11"/>
          </p:nvPr>
        </p:nvSpPr>
        <p:spPr/>
        <p:txBody>
          <a:bodyPr/>
          <a:lstStyle/>
          <a:p>
            <a:r>
              <a:rPr lang="en-US" smtClean="0"/>
              <a:t>Senior Citizens' Law Office, Albuquerque</a:t>
            </a:r>
            <a:endParaRPr lang="en-US"/>
          </a:p>
        </p:txBody>
      </p:sp>
    </p:spTree>
    <p:extLst>
      <p:ext uri="{BB962C8B-B14F-4D97-AF65-F5344CB8AC3E}">
        <p14:creationId xmlns:p14="http://schemas.microsoft.com/office/powerpoint/2010/main" xmlns="" val="4070027844"/>
      </p:ext>
    </p:extLst>
  </p:cSld>
  <p:clrMapOvr>
    <a:masterClrMapping/>
  </p:clrMapOvr>
</p:sld>
</file>

<file path=ppt/theme/theme1.xml><?xml version="1.0" encoding="utf-8"?>
<a:theme xmlns:a="http://schemas.openxmlformats.org/drawingml/2006/main" name="Office Theme">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Custom Design">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536</TotalTime>
  <Words>2710</Words>
  <Application>Microsoft Office PowerPoint</Application>
  <PresentationFormat>On-screen Show (4:3)</PresentationFormat>
  <Paragraphs>211</Paragraphs>
  <Slides>23</Slides>
  <Notes>0</Notes>
  <HiddenSlides>0</HiddenSlides>
  <MMClips>0</MMClips>
  <ScaleCrop>false</ScaleCrop>
  <HeadingPairs>
    <vt:vector size="4" baseType="variant">
      <vt:variant>
        <vt:lpstr>Theme</vt:lpstr>
      </vt:variant>
      <vt:variant>
        <vt:i4>3</vt:i4>
      </vt:variant>
      <vt:variant>
        <vt:lpstr>Slide Titles</vt:lpstr>
      </vt:variant>
      <vt:variant>
        <vt:i4>23</vt:i4>
      </vt:variant>
    </vt:vector>
  </HeadingPairs>
  <TitlesOfParts>
    <vt:vector size="26" baseType="lpstr">
      <vt:lpstr>Office Theme</vt:lpstr>
      <vt:lpstr>Custom Design</vt:lpstr>
      <vt:lpstr>1_Custom Design</vt:lpstr>
      <vt:lpstr>The Senior Citizens’ Law Office Presents An Informational  Discussion Of </vt:lpstr>
      <vt:lpstr>  OVERVIEW </vt:lpstr>
      <vt:lpstr> TWO IMPORTANT COURT DECISIONS </vt:lpstr>
      <vt:lpstr> PRELIMINARY CONSIDERATION #1 </vt:lpstr>
      <vt:lpstr> PRELIMINARY CONSIDERATION #2 </vt:lpstr>
      <vt:lpstr> PRELIMINARY CONSIDERATION #3 </vt:lpstr>
      <vt:lpstr> OVERVIEW OF FEDERAL BENEFITS </vt:lpstr>
      <vt:lpstr> OVERVIEW OF STATE BENEFITS </vt:lpstr>
      <vt:lpstr> OTHER STATE LAWS CONFERRING  RIGHTS AND RESPONSIBILITIES </vt:lpstr>
      <vt:lpstr> SAME-SEX MARRIAGE RIGHTS AND RESPONSIBILITIES UNDER NEW MEXICO LAWS GENERALLY </vt:lpstr>
      <vt:lpstr>  SAME-SEX MARRIAGE RIGHTS AND RESPONSIBILITIES UNDER NEW MEXICO LAWS GENERALLY (Cont’d) </vt:lpstr>
      <vt:lpstr> IMPLEMENTATION OF SAME-SEX MARRIAGE RIGHTS AND RESPONSIBILITIES -- FEDERAL BENEFITS </vt:lpstr>
      <vt:lpstr> SAME-SEX MARRIAGE AND SOCIAL SECURITY, SSI, MEDICARE, AND MEDICAID </vt:lpstr>
      <vt:lpstr> SOCIAL SECURITY “SPOUSAL” BENEFITS </vt:lpstr>
      <vt:lpstr> SSI BENEFITS </vt:lpstr>
      <vt:lpstr> MEDICARE COVERAGE </vt:lpstr>
      <vt:lpstr> MEDICAID COVERAGE </vt:lpstr>
      <vt:lpstr> IMPLEMENTATION OF SAME-SEX MARRIAGE RIGHTS AND RESPONSIBILITIES UNDER NEW MEXICO LAWS </vt:lpstr>
      <vt:lpstr>FEDERAL TAXATION</vt:lpstr>
      <vt:lpstr> PRIVATE HEALTH INSURANCE PURCHASE SUBSIDIES </vt:lpstr>
      <vt:lpstr> STATE TAXES </vt:lpstr>
      <vt:lpstr> PERSISTENCE AND INGENUITY </vt:lpstr>
      <vt:lpstr> SOME SOURCES OF FURTHER INFORMATION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Senior Citizens’ Law Office Presents A Discussion Of</dc:title>
  <dc:creator>medimike</dc:creator>
  <cp:lastModifiedBy>Kathy Heyman</cp:lastModifiedBy>
  <cp:revision>92</cp:revision>
  <cp:lastPrinted>2014-02-20T15:10:59Z</cp:lastPrinted>
  <dcterms:created xsi:type="dcterms:W3CDTF">2014-02-15T22:55:04Z</dcterms:created>
  <dcterms:modified xsi:type="dcterms:W3CDTF">2014-02-24T15:02:53Z</dcterms:modified>
</cp:coreProperties>
</file>